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4"/>
  </p:notesMasterIdLst>
  <p:handoutMasterIdLst>
    <p:handoutMasterId r:id="rId35"/>
  </p:handoutMasterIdLst>
  <p:sldIdLst>
    <p:sldId id="309" r:id="rId3"/>
    <p:sldId id="305" r:id="rId4"/>
    <p:sldId id="381" r:id="rId5"/>
    <p:sldId id="382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79" r:id="rId17"/>
    <p:sldId id="380" r:id="rId18"/>
    <p:sldId id="361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63" r:id="rId27"/>
    <p:sldId id="364" r:id="rId28"/>
    <p:sldId id="365" r:id="rId29"/>
    <p:sldId id="366" r:id="rId30"/>
    <p:sldId id="359" r:id="rId31"/>
    <p:sldId id="360" r:id="rId32"/>
    <p:sldId id="358" r:id="rId33"/>
  </p:sldIdLst>
  <p:sldSz cx="9144000" cy="6858000" type="screen4x3"/>
  <p:notesSz cx="6769100" cy="9906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>
        <p:scale>
          <a:sx n="100" d="100"/>
          <a:sy n="100" d="100"/>
        </p:scale>
        <p:origin x="-194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27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4257" y="0"/>
            <a:ext cx="293327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981"/>
            <a:ext cx="293327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4257" y="9408981"/>
            <a:ext cx="293327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03D52BC-D134-426E-BCD1-BC4EA6F82C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4726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27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4257" y="0"/>
            <a:ext cx="293327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910" y="4705350"/>
            <a:ext cx="541528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3327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4257" y="9408981"/>
            <a:ext cx="293327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6325EC0-1EAF-40D0-8FFF-EE4F4A1D08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003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37E4F-4359-463C-9A5C-66BB406AEE3C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37E4F-4359-463C-9A5C-66BB406AEE3C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37E4F-4359-463C-9A5C-66BB406AEE3C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37E4F-4359-463C-9A5C-66BB406AEE3C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CA664AEB-61F3-4174-9A23-749370FA9CE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BF3AE6-257C-47FC-BA08-A42C5F7339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4922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3B7619-F058-4A28-BA33-7C7B622B19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8886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743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1636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1040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5244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4241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2500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0595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947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7C360B-8967-4C4B-9610-000E830ACC7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01997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48858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2096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54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83B4CC-C64E-463D-B40F-5C5FA16A2DA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089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50BC24-F7E9-4E58-A005-7D3E212C88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901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77D014-1839-4FFB-9EF6-36F5A40E2D4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827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33D265-F085-413B-9B57-36329D5196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176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64FB44-90FD-45C0-93A0-F1D7D2EE17E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332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280B31-50FB-4996-8D48-230C81A4B0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881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4F9AED-55DC-4799-92A1-1FB9074830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070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A7EB9F6-D3FC-4CF0-A90D-A50AB3EF165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26. května 2015, Právnická fakulta MU</a:t>
            </a:r>
            <a:endParaRPr lang="cs-CZ" altLang="cs-CZ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2020.cz/c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contracts_grants/grants_en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vyzkum-a-vyvoj/podpora-mezinarodni-spoluprace-ve-vava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lbright.cz/" TargetMode="External"/><Relationship Id="rId2" Type="http://schemas.openxmlformats.org/officeDocument/2006/relationships/hyperlink" Target="http://www.snf.ch/en/funding/calls-for-proposals/Pages/default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wiss-contribution.cz/" TargetMode="External"/><Relationship Id="rId4" Type="http://schemas.openxmlformats.org/officeDocument/2006/relationships/hyperlink" Target="http://www.cost.eu/COST_Actions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rukturalni-fondy.cz/cs/Fondy-EU/2014-2020/Operacni-programy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uralni-fondy.cz/cs/Fondy-EU/2014-2020/Operacni-programy/OP-Vyzkum,-vyvoj-a-vzdelavani-(1)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law.muni.cz/" TargetMode="External"/><Relationship Id="rId2" Type="http://schemas.openxmlformats.org/officeDocument/2006/relationships/hyperlink" Target="http://science.law.muni.cz/content/cs/oddeleni-pro-vav/newsletter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ience.law.muni.cz/content/cs/oddeleni-pro-vav/projektova-podpora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cr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vyzkum.rect.muni.cz/cs/grantova-agentura-m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lavkovanadace.cz/" TargetMode="External"/><Relationship Id="rId2" Type="http://schemas.openxmlformats.org/officeDocument/2006/relationships/hyperlink" Target="http://www.hugogrotius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fneuron.cz/cs/" TargetMode="External"/><Relationship Id="rId4" Type="http://schemas.openxmlformats.org/officeDocument/2006/relationships/hyperlink" Target="http://www.vnjh.cz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rojekty.rect.muni.cz/cs/fond-rozvoje-m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visegradfund.org/grant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987824" y="3140968"/>
            <a:ext cx="5616624" cy="1655489"/>
          </a:xfrm>
        </p:spPr>
        <p:txBody>
          <a:bodyPr/>
          <a:lstStyle/>
          <a:p>
            <a:r>
              <a:rPr lang="pl-PL" altLang="cs-CZ" sz="3500" cap="all" dirty="0"/>
              <a:t>Projektové příležitosti </a:t>
            </a:r>
            <a:r>
              <a:rPr lang="pl-PL" altLang="cs-CZ" sz="3500" cap="all" dirty="0" smtClean="0"/>
              <a:t>a projektová </a:t>
            </a:r>
            <a:r>
              <a:rPr lang="pl-PL" altLang="cs-CZ" sz="3500" cap="all" dirty="0"/>
              <a:t>podpora na </a:t>
            </a:r>
            <a:r>
              <a:rPr lang="pl-PL" altLang="cs-CZ" sz="3500" cap="all" dirty="0" smtClean="0"/>
              <a:t>P</a:t>
            </a:r>
            <a:r>
              <a:rPr lang="pl-PL" altLang="cs-CZ" sz="3500" dirty="0" smtClean="0"/>
              <a:t>r</a:t>
            </a:r>
            <a:r>
              <a:rPr lang="pl-PL" altLang="cs-CZ" sz="3500" cap="all" dirty="0" smtClean="0"/>
              <a:t>F </a:t>
            </a:r>
            <a:r>
              <a:rPr lang="pl-PL" altLang="cs-CZ" sz="3500" cap="all" dirty="0"/>
              <a:t>MU</a:t>
            </a:r>
            <a:endParaRPr lang="cs-CZ" altLang="cs-CZ" sz="3500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Horizon</a:t>
            </a:r>
            <a:r>
              <a:rPr lang="cs-CZ" dirty="0"/>
              <a:t>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b="1" dirty="0" smtClean="0"/>
              <a:t>Společenské </a:t>
            </a:r>
            <a:r>
              <a:rPr lang="cs-CZ" sz="2600" b="1" dirty="0"/>
              <a:t>výzvy</a:t>
            </a:r>
          </a:p>
          <a:p>
            <a:pPr lvl="1"/>
            <a:r>
              <a:rPr lang="cs-CZ" sz="1500" dirty="0"/>
              <a:t>	Zdraví, demografické změny a životní pohoda (</a:t>
            </a:r>
            <a:r>
              <a:rPr lang="cs-CZ" sz="1500" dirty="0" err="1"/>
              <a:t>wellbeing</a:t>
            </a:r>
            <a:r>
              <a:rPr lang="cs-CZ" sz="1500" dirty="0"/>
              <a:t>)</a:t>
            </a:r>
          </a:p>
          <a:p>
            <a:pPr lvl="1"/>
            <a:r>
              <a:rPr lang="cs-CZ" sz="1500" dirty="0"/>
              <a:t>	Potravinové zabezpečení, udržitelné zemědělství, mořský výzkum a </a:t>
            </a:r>
            <a:r>
              <a:rPr lang="cs-CZ" sz="1500" dirty="0" err="1"/>
              <a:t>bioekonomika</a:t>
            </a:r>
            <a:endParaRPr lang="cs-CZ" sz="1500" dirty="0"/>
          </a:p>
          <a:p>
            <a:pPr lvl="1"/>
            <a:r>
              <a:rPr lang="cs-CZ" sz="1500" dirty="0"/>
              <a:t>	Zajištěná, čistá a účinná energie</a:t>
            </a:r>
          </a:p>
          <a:p>
            <a:pPr lvl="1"/>
            <a:r>
              <a:rPr lang="cs-CZ" sz="1500" dirty="0"/>
              <a:t>	Inteligentní, ekologická a integrovaná doprava</a:t>
            </a:r>
          </a:p>
          <a:p>
            <a:pPr lvl="1"/>
            <a:r>
              <a:rPr lang="cs-CZ" sz="1500" dirty="0"/>
              <a:t>	Ochrana klimatu, životní prostředí, účinné využívání zdrojů, suroviny</a:t>
            </a:r>
          </a:p>
          <a:p>
            <a:pPr lvl="1"/>
            <a:r>
              <a:rPr lang="cs-CZ" sz="1500" dirty="0"/>
              <a:t>	</a:t>
            </a:r>
            <a:r>
              <a:rPr lang="cs-CZ" sz="1500" b="1" dirty="0"/>
              <a:t>Evropa v měnícím se světě: inkluzivní, inovativní a reflektivní společnosti</a:t>
            </a:r>
          </a:p>
          <a:p>
            <a:pPr lvl="1"/>
            <a:r>
              <a:rPr lang="cs-CZ" sz="1500" b="1" dirty="0"/>
              <a:t>	Bezpečné společnosti: ochrana svobody a bezpečnost Evropy a jejích občanů</a:t>
            </a:r>
          </a:p>
          <a:p>
            <a:r>
              <a:rPr lang="cs-CZ" altLang="cs-CZ" sz="1500" dirty="0"/>
              <a:t>více zde: </a:t>
            </a:r>
            <a:r>
              <a:rPr lang="cs-CZ" sz="1500" dirty="0" smtClean="0">
                <a:hlinkClick r:id="rId2"/>
              </a:rPr>
              <a:t>http</a:t>
            </a:r>
            <a:r>
              <a:rPr lang="cs-CZ" sz="1500" dirty="0">
                <a:hlinkClick r:id="rId2"/>
              </a:rPr>
              <a:t>://</a:t>
            </a:r>
            <a:r>
              <a:rPr lang="cs-CZ" sz="1500" dirty="0" smtClean="0">
                <a:hlinkClick r:id="rId2"/>
              </a:rPr>
              <a:t>www.h2020.cz/cs</a:t>
            </a:r>
            <a:endParaRPr lang="cs-CZ" sz="1500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305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Horizon</a:t>
            </a:r>
            <a:r>
              <a:rPr lang="cs-CZ" dirty="0" smtClean="0"/>
              <a:t>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Vynikající </a:t>
            </a:r>
            <a:r>
              <a:rPr lang="cs-CZ" b="1" dirty="0" smtClean="0"/>
              <a:t>věda</a:t>
            </a:r>
          </a:p>
          <a:p>
            <a:pPr lvl="1"/>
            <a:r>
              <a:rPr lang="cs-CZ" sz="1500" b="1" dirty="0" smtClean="0"/>
              <a:t>Evropská </a:t>
            </a:r>
            <a:r>
              <a:rPr lang="cs-CZ" sz="1500" b="1" dirty="0"/>
              <a:t>výzkumná rada (</a:t>
            </a:r>
            <a:r>
              <a:rPr lang="cs-CZ" sz="1500" b="1" dirty="0" smtClean="0"/>
              <a:t>ERC)</a:t>
            </a:r>
          </a:p>
          <a:p>
            <a:pPr lvl="1"/>
            <a:r>
              <a:rPr lang="cs-CZ" sz="1500" dirty="0" smtClean="0"/>
              <a:t>Budoucí </a:t>
            </a:r>
            <a:r>
              <a:rPr lang="cs-CZ" sz="1500" dirty="0"/>
              <a:t>a vznikající technologie (</a:t>
            </a:r>
            <a:r>
              <a:rPr lang="cs-CZ" sz="1500" dirty="0" smtClean="0"/>
              <a:t>FET)</a:t>
            </a:r>
          </a:p>
          <a:p>
            <a:pPr lvl="1"/>
            <a:r>
              <a:rPr lang="cs-CZ" sz="1500" b="1" dirty="0" smtClean="0"/>
              <a:t>Akce </a:t>
            </a:r>
            <a:r>
              <a:rPr lang="cs-CZ" sz="1500" b="1" dirty="0"/>
              <a:t>Marie </a:t>
            </a:r>
            <a:r>
              <a:rPr lang="cs-CZ" sz="1500" b="1" dirty="0" err="1"/>
              <a:t>Skłodowska</a:t>
            </a:r>
            <a:r>
              <a:rPr lang="cs-CZ" sz="1500" b="1" dirty="0"/>
              <a:t>-Curie (</a:t>
            </a:r>
            <a:r>
              <a:rPr lang="cs-CZ" sz="1500" b="1" dirty="0" smtClean="0"/>
              <a:t>MSCA)</a:t>
            </a:r>
          </a:p>
          <a:p>
            <a:pPr lvl="1"/>
            <a:r>
              <a:rPr lang="cs-CZ" sz="1500" dirty="0" smtClean="0"/>
              <a:t>Evropské </a:t>
            </a:r>
            <a:r>
              <a:rPr lang="cs-CZ" sz="1500" dirty="0"/>
              <a:t>výzkumné infrastruktury (včetně e-infrastruktur)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15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Akce "Marie </a:t>
            </a:r>
            <a:r>
              <a:rPr lang="cs-CZ" dirty="0" err="1"/>
              <a:t>Skłodowska</a:t>
            </a:r>
            <a:r>
              <a:rPr lang="cs-CZ" dirty="0"/>
              <a:t>-Curie"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536082"/>
          </a:xfrm>
        </p:spPr>
        <p:txBody>
          <a:bodyPr>
            <a:normAutofit fontScale="25000" lnSpcReduction="20000"/>
          </a:bodyPr>
          <a:lstStyle/>
          <a:p>
            <a:r>
              <a:rPr lang="cs-CZ" sz="8000" dirty="0"/>
              <a:t>Inovativní školící sítě (</a:t>
            </a:r>
            <a:r>
              <a:rPr lang="cs-CZ" sz="8000" dirty="0" err="1"/>
              <a:t>Innovative</a:t>
            </a:r>
            <a:r>
              <a:rPr lang="cs-CZ" sz="8000" dirty="0"/>
              <a:t> </a:t>
            </a:r>
            <a:r>
              <a:rPr lang="cs-CZ" sz="8000" dirty="0" err="1"/>
              <a:t>Training</a:t>
            </a:r>
            <a:r>
              <a:rPr lang="cs-CZ" sz="8000" dirty="0"/>
              <a:t> </a:t>
            </a:r>
            <a:r>
              <a:rPr lang="cs-CZ" sz="8000" dirty="0" err="1"/>
              <a:t>Networks</a:t>
            </a:r>
            <a:r>
              <a:rPr lang="cs-CZ" sz="8000" dirty="0"/>
              <a:t> - ITN) </a:t>
            </a:r>
          </a:p>
          <a:p>
            <a:pPr lvl="1"/>
            <a:r>
              <a:rPr lang="cs-CZ" sz="6000" dirty="0" smtClean="0"/>
              <a:t>Ph.D</a:t>
            </a:r>
            <a:r>
              <a:rPr lang="cs-CZ" sz="6000" dirty="0"/>
              <a:t>. </a:t>
            </a:r>
            <a:r>
              <a:rPr lang="cs-CZ" sz="6000" dirty="0" smtClean="0"/>
              <a:t>studenti </a:t>
            </a:r>
          </a:p>
          <a:p>
            <a:pPr lvl="1"/>
            <a:r>
              <a:rPr lang="cs-CZ" sz="6000" dirty="0"/>
              <a:t> otevřená </a:t>
            </a:r>
            <a:r>
              <a:rPr lang="cs-CZ" sz="6000" dirty="0" smtClean="0"/>
              <a:t>15.9.2016 - 10.1.2017</a:t>
            </a:r>
          </a:p>
          <a:p>
            <a:pPr lvl="1"/>
            <a:endParaRPr lang="cs-CZ" sz="8000" dirty="0"/>
          </a:p>
          <a:p>
            <a:r>
              <a:rPr lang="cs-CZ" sz="8000" dirty="0"/>
              <a:t>Individuální vědecko-výzkumné pobyty pro zkušené výzkumné pracovníky (</a:t>
            </a:r>
            <a:r>
              <a:rPr lang="cs-CZ" sz="8000" dirty="0" err="1"/>
              <a:t>Individual</a:t>
            </a:r>
            <a:r>
              <a:rPr lang="cs-CZ" sz="8000" dirty="0"/>
              <a:t> </a:t>
            </a:r>
            <a:r>
              <a:rPr lang="cs-CZ" sz="8000" dirty="0" err="1"/>
              <a:t>Fellowships</a:t>
            </a:r>
            <a:r>
              <a:rPr lang="cs-CZ" sz="8000" dirty="0"/>
              <a:t> - IF)</a:t>
            </a:r>
          </a:p>
          <a:p>
            <a:pPr lvl="1"/>
            <a:r>
              <a:rPr lang="cs-CZ" sz="6000" dirty="0" smtClean="0"/>
              <a:t>výzkumní pracovníci </a:t>
            </a:r>
            <a:r>
              <a:rPr lang="cs-CZ" sz="6000" dirty="0"/>
              <a:t>formou mezinárodní a mezisektorové mobility </a:t>
            </a:r>
            <a:endParaRPr lang="cs-CZ" sz="6000" dirty="0" smtClean="0"/>
          </a:p>
          <a:p>
            <a:pPr lvl="1"/>
            <a:r>
              <a:rPr lang="cs-CZ" sz="6000" dirty="0" smtClean="0"/>
              <a:t>otevřená </a:t>
            </a:r>
            <a:r>
              <a:rPr lang="cs-CZ" sz="6000" dirty="0"/>
              <a:t>do </a:t>
            </a:r>
            <a:r>
              <a:rPr lang="cs-CZ" sz="6000" dirty="0" smtClean="0"/>
              <a:t>14.9.2016 </a:t>
            </a:r>
            <a:endParaRPr lang="cs-CZ" sz="6000" dirty="0"/>
          </a:p>
          <a:p>
            <a:pPr lvl="1"/>
            <a:endParaRPr lang="cs-CZ" sz="8000" dirty="0"/>
          </a:p>
          <a:p>
            <a:r>
              <a:rPr lang="cs-CZ" sz="8000" dirty="0"/>
              <a:t>Výměnné pobyty (</a:t>
            </a:r>
            <a:r>
              <a:rPr lang="cs-CZ" sz="8000" dirty="0" err="1"/>
              <a:t>Research</a:t>
            </a:r>
            <a:r>
              <a:rPr lang="cs-CZ" sz="8000" dirty="0"/>
              <a:t> and </a:t>
            </a:r>
            <a:r>
              <a:rPr lang="cs-CZ" sz="8000" dirty="0" err="1"/>
              <a:t>Innovation</a:t>
            </a:r>
            <a:r>
              <a:rPr lang="cs-CZ" sz="8000" dirty="0"/>
              <a:t> </a:t>
            </a:r>
            <a:r>
              <a:rPr lang="cs-CZ" sz="8000" dirty="0" err="1"/>
              <a:t>Staff</a:t>
            </a:r>
            <a:r>
              <a:rPr lang="cs-CZ" sz="8000" dirty="0"/>
              <a:t> Exchange, RISE)</a:t>
            </a:r>
          </a:p>
          <a:p>
            <a:pPr lvl="1"/>
            <a:r>
              <a:rPr lang="cs-CZ" sz="6000" dirty="0"/>
              <a:t>mezinárodní a mezisektorové výměnné pobyty </a:t>
            </a:r>
            <a:r>
              <a:rPr lang="cs-CZ" sz="6000" dirty="0" smtClean="0"/>
              <a:t>(od </a:t>
            </a:r>
            <a:r>
              <a:rPr lang="cs-CZ" sz="6000" dirty="0"/>
              <a:t>začínajících až po zkušené výzkumné pracovníky, případně řídících, administrativních a technických pracovníků) v rámci </a:t>
            </a:r>
            <a:r>
              <a:rPr lang="cs-CZ" sz="6000" dirty="0" smtClean="0"/>
              <a:t>společného projektu</a:t>
            </a:r>
          </a:p>
          <a:p>
            <a:pPr lvl="1"/>
            <a:r>
              <a:rPr lang="cs-CZ" sz="6000" dirty="0"/>
              <a:t>otevřená </a:t>
            </a:r>
            <a:r>
              <a:rPr lang="cs-CZ" sz="6000" dirty="0" smtClean="0"/>
              <a:t>1.12.2016 </a:t>
            </a:r>
            <a:r>
              <a:rPr lang="cs-CZ" sz="6000" dirty="0"/>
              <a:t>- </a:t>
            </a:r>
            <a:r>
              <a:rPr lang="cs-CZ" sz="6000" dirty="0" smtClean="0"/>
              <a:t>5.4.2017</a:t>
            </a:r>
            <a:endParaRPr lang="cs-CZ" sz="6000" dirty="0"/>
          </a:p>
          <a:p>
            <a:pPr lvl="1"/>
            <a:endParaRPr lang="cs-CZ" sz="6000" dirty="0"/>
          </a:p>
          <a:p>
            <a:pPr marL="457200" lvl="1" indent="0">
              <a:buNone/>
            </a:pP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4.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25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Akce "Marie </a:t>
            </a:r>
            <a:r>
              <a:rPr lang="cs-CZ" dirty="0" err="1"/>
              <a:t>Skłodowska</a:t>
            </a:r>
            <a:r>
              <a:rPr lang="cs-CZ" dirty="0"/>
              <a:t>-Curie"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Spolufinancování regionálních, národních a mezinárodních programů (COFUND) </a:t>
            </a:r>
          </a:p>
          <a:p>
            <a:pPr lvl="1"/>
            <a:r>
              <a:rPr lang="cs-CZ" sz="1500" dirty="0"/>
              <a:t>individuální </a:t>
            </a:r>
            <a:r>
              <a:rPr lang="cs-CZ" sz="1500" dirty="0" smtClean="0"/>
              <a:t>vědecko-výzkumné </a:t>
            </a:r>
            <a:r>
              <a:rPr lang="cs-CZ" sz="1500" dirty="0"/>
              <a:t>pobyty zkušených výzkumných pracovníků i doktorandů </a:t>
            </a:r>
          </a:p>
          <a:p>
            <a:pPr lvl="1"/>
            <a:r>
              <a:rPr lang="cs-CZ" sz="1500" dirty="0"/>
              <a:t>financování jen některých kategorií a do 50% nákladů, možné dofinancovat ze SF) </a:t>
            </a:r>
            <a:endParaRPr lang="cs-CZ" sz="1500" dirty="0" smtClean="0"/>
          </a:p>
          <a:p>
            <a:pPr lvl="1"/>
            <a:r>
              <a:rPr lang="cs-CZ" sz="1500" dirty="0"/>
              <a:t> již otevřená do </a:t>
            </a:r>
            <a:r>
              <a:rPr lang="cs-CZ" sz="1500" dirty="0" smtClean="0"/>
              <a:t>29.9.2016</a:t>
            </a:r>
            <a:endParaRPr lang="cs-CZ" sz="1500" dirty="0"/>
          </a:p>
          <a:p>
            <a:endParaRPr lang="cs-CZ" sz="2000" dirty="0" smtClean="0"/>
          </a:p>
          <a:p>
            <a:r>
              <a:rPr lang="cs-CZ" sz="2000" dirty="0" smtClean="0"/>
              <a:t>Evropská </a:t>
            </a:r>
            <a:r>
              <a:rPr lang="cs-CZ" sz="2000" dirty="0"/>
              <a:t>noc vědců</a:t>
            </a:r>
          </a:p>
          <a:p>
            <a:r>
              <a:rPr lang="cs-CZ" altLang="cs-CZ" sz="1500" dirty="0"/>
              <a:t>více zde: </a:t>
            </a:r>
            <a:r>
              <a:rPr lang="cs-CZ" sz="1500" dirty="0" smtClean="0"/>
              <a:t>http</a:t>
            </a:r>
            <a:r>
              <a:rPr lang="cs-CZ" sz="1500" dirty="0"/>
              <a:t>://ec.europa.eu/research/mariecurieactions/index_en.htm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42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European </a:t>
            </a:r>
            <a:r>
              <a:rPr lang="en-US" dirty="0" smtClean="0"/>
              <a:t>Commission</a:t>
            </a:r>
            <a:r>
              <a:rPr lang="cs-CZ" dirty="0"/>
              <a:t>- (</a:t>
            </a:r>
            <a:r>
              <a:rPr lang="cs-CZ" i="1" dirty="0" err="1"/>
              <a:t>DGs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600" dirty="0" smtClean="0"/>
              <a:t>Justice</a:t>
            </a:r>
            <a:r>
              <a:rPr lang="en-US" sz="3600" dirty="0"/>
              <a:t>, home affairs and citizens' rights</a:t>
            </a:r>
            <a:endParaRPr lang="cs-CZ" sz="3600" dirty="0"/>
          </a:p>
          <a:p>
            <a:pPr lvl="1"/>
            <a:r>
              <a:rPr lang="en-US" sz="2700" dirty="0"/>
              <a:t>Citizenship</a:t>
            </a:r>
          </a:p>
          <a:p>
            <a:pPr lvl="1"/>
            <a:r>
              <a:rPr lang="en-US" sz="2700" dirty="0"/>
              <a:t>Fight against fraud</a:t>
            </a:r>
          </a:p>
          <a:p>
            <a:pPr lvl="1"/>
            <a:r>
              <a:rPr lang="en-US" sz="2700" dirty="0"/>
              <a:t>Home Affairs</a:t>
            </a:r>
          </a:p>
          <a:p>
            <a:pPr lvl="1"/>
            <a:r>
              <a:rPr lang="en-US" sz="2700" dirty="0"/>
              <a:t>Justice</a:t>
            </a:r>
            <a:endParaRPr lang="cs-CZ" sz="2700" dirty="0"/>
          </a:p>
          <a:p>
            <a:r>
              <a:rPr lang="en-US" sz="3600" dirty="0"/>
              <a:t>External relations and foreign affairs</a:t>
            </a:r>
            <a:endParaRPr lang="cs-CZ" sz="3600" dirty="0"/>
          </a:p>
          <a:p>
            <a:pPr lvl="1"/>
            <a:r>
              <a:rPr lang="en-US" sz="2700" dirty="0" smtClean="0"/>
              <a:t>Common </a:t>
            </a:r>
            <a:r>
              <a:rPr lang="en-US" sz="2700" dirty="0"/>
              <a:t>Foreign Security Policy</a:t>
            </a:r>
          </a:p>
          <a:p>
            <a:pPr lvl="1"/>
            <a:r>
              <a:rPr lang="en-US" sz="2700" dirty="0"/>
              <a:t>Development and Cooperation</a:t>
            </a:r>
          </a:p>
          <a:p>
            <a:pPr lvl="1"/>
            <a:r>
              <a:rPr lang="en-US" sz="2700" dirty="0"/>
              <a:t>Enlargement</a:t>
            </a:r>
          </a:p>
          <a:p>
            <a:pPr lvl="1"/>
            <a:r>
              <a:rPr lang="en-US" sz="2700" dirty="0"/>
              <a:t>Foreign policies</a:t>
            </a:r>
          </a:p>
          <a:p>
            <a:pPr lvl="1"/>
            <a:r>
              <a:rPr lang="en-US" sz="2700" dirty="0"/>
              <a:t>Humanitarian aid</a:t>
            </a:r>
            <a:endParaRPr lang="cs-CZ" sz="2700" dirty="0"/>
          </a:p>
          <a:p>
            <a:r>
              <a:rPr lang="cs-CZ" sz="3600" dirty="0" err="1"/>
              <a:t>Economy</a:t>
            </a:r>
            <a:r>
              <a:rPr lang="cs-CZ" sz="3600" dirty="0"/>
              <a:t>, finance and tax</a:t>
            </a:r>
          </a:p>
          <a:p>
            <a:pPr lvl="1"/>
            <a:r>
              <a:rPr lang="en-US" sz="2700" dirty="0" smtClean="0"/>
              <a:t>Competition</a:t>
            </a:r>
            <a:endParaRPr lang="en-US" sz="2700" dirty="0"/>
          </a:p>
          <a:p>
            <a:pPr lvl="1"/>
            <a:r>
              <a:rPr lang="en-US" sz="2700" dirty="0"/>
              <a:t>Economy</a:t>
            </a:r>
          </a:p>
          <a:p>
            <a:pPr lvl="1"/>
            <a:r>
              <a:rPr lang="en-US" sz="2700" dirty="0"/>
              <a:t>Fight against fraud</a:t>
            </a:r>
          </a:p>
          <a:p>
            <a:pPr lvl="1"/>
            <a:r>
              <a:rPr lang="en-US" sz="2700" dirty="0"/>
              <a:t>Financial services</a:t>
            </a:r>
          </a:p>
          <a:p>
            <a:pPr lvl="1"/>
            <a:r>
              <a:rPr lang="en-US" sz="2700" dirty="0"/>
              <a:t>Taxation and custom union</a:t>
            </a:r>
            <a:endParaRPr lang="cs-CZ" sz="2700" dirty="0"/>
          </a:p>
          <a:p>
            <a:r>
              <a:rPr lang="cs-CZ" altLang="cs-CZ" sz="2800" dirty="0"/>
              <a:t>více zde: </a:t>
            </a:r>
            <a:r>
              <a:rPr lang="cs-CZ" sz="2600" dirty="0" smtClean="0">
                <a:hlinkClick r:id="rId2"/>
              </a:rPr>
              <a:t>http</a:t>
            </a:r>
            <a:r>
              <a:rPr lang="cs-CZ" sz="2600" dirty="0">
                <a:hlinkClick r:id="rId2"/>
              </a:rPr>
              <a:t>://</a:t>
            </a:r>
            <a:r>
              <a:rPr lang="cs-CZ" sz="2600" dirty="0" smtClean="0">
                <a:hlinkClick r:id="rId2"/>
              </a:rPr>
              <a:t>ec.europa.eu/contracts_grants/grants_en.htm</a:t>
            </a:r>
            <a:endParaRPr lang="cs-CZ" sz="2600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49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Zahraniční spolupráce MŠMT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MOBILITY MŠMT </a:t>
            </a:r>
          </a:p>
          <a:p>
            <a:pPr lvl="1"/>
            <a:r>
              <a:rPr lang="cs-CZ" sz="1600" dirty="0" smtClean="0"/>
              <a:t>(Francie, Rakousko, Mongolsko, Lotyšsko, Německo, Slovensko, </a:t>
            </a:r>
            <a:r>
              <a:rPr lang="cs-CZ" sz="1600" dirty="0" err="1" smtClean="0"/>
              <a:t>Tchajwan</a:t>
            </a:r>
            <a:r>
              <a:rPr lang="cs-CZ" sz="1600" dirty="0" smtClean="0"/>
              <a:t>, Egypt, Argentina, Vietnam) </a:t>
            </a:r>
          </a:p>
          <a:p>
            <a:pPr lvl="1"/>
            <a:r>
              <a:rPr lang="cs-CZ" sz="1600" dirty="0" smtClean="0"/>
              <a:t>Česko – </a:t>
            </a:r>
            <a:r>
              <a:rPr lang="cs-CZ" sz="1600" dirty="0" smtClean="0"/>
              <a:t>bavorská spolupráce, Česko – izraelská spolupráce </a:t>
            </a:r>
            <a:endParaRPr lang="cs-CZ" sz="1600" dirty="0"/>
          </a:p>
          <a:p>
            <a:r>
              <a:rPr lang="cs-CZ" sz="2000" dirty="0" smtClean="0"/>
              <a:t>KONTAKT </a:t>
            </a:r>
            <a:r>
              <a:rPr lang="cs-CZ" sz="2000" dirty="0" smtClean="0"/>
              <a:t>II </a:t>
            </a:r>
            <a:r>
              <a:rPr lang="cs-CZ" sz="1500" dirty="0" smtClean="0"/>
              <a:t>(</a:t>
            </a:r>
            <a:r>
              <a:rPr lang="cs-CZ" sz="1500" i="1" dirty="0" smtClean="0"/>
              <a:t>Spojené </a:t>
            </a:r>
            <a:r>
              <a:rPr lang="cs-CZ" sz="1500" i="1" dirty="0"/>
              <a:t>státy </a:t>
            </a:r>
            <a:r>
              <a:rPr lang="cs-CZ" sz="1500" i="1" dirty="0" smtClean="0"/>
              <a:t>americké,</a:t>
            </a:r>
            <a:r>
              <a:rPr lang="cs-CZ" sz="1500" dirty="0" smtClean="0"/>
              <a:t> </a:t>
            </a:r>
            <a:r>
              <a:rPr lang="cs-CZ" sz="1500" i="1" dirty="0" smtClean="0"/>
              <a:t>Rusko,</a:t>
            </a:r>
            <a:r>
              <a:rPr lang="cs-CZ" sz="1500" dirty="0" smtClean="0"/>
              <a:t> </a:t>
            </a:r>
            <a:r>
              <a:rPr lang="cs-CZ" sz="1500" i="1" dirty="0" smtClean="0"/>
              <a:t>Japonsko,</a:t>
            </a:r>
            <a:r>
              <a:rPr lang="cs-CZ" sz="1500" dirty="0" smtClean="0"/>
              <a:t> </a:t>
            </a:r>
            <a:r>
              <a:rPr lang="cs-CZ" sz="1500" i="1" dirty="0" smtClean="0"/>
              <a:t>Čínská </a:t>
            </a:r>
            <a:r>
              <a:rPr lang="cs-CZ" sz="1500" i="1" dirty="0"/>
              <a:t>lidová </a:t>
            </a:r>
            <a:r>
              <a:rPr lang="cs-CZ" sz="1500" i="1" dirty="0" smtClean="0"/>
              <a:t>republika,</a:t>
            </a:r>
            <a:r>
              <a:rPr lang="cs-CZ" sz="1500" dirty="0" smtClean="0"/>
              <a:t> </a:t>
            </a:r>
            <a:r>
              <a:rPr lang="cs-CZ" sz="1500" i="1" dirty="0" smtClean="0"/>
              <a:t>Izrael,</a:t>
            </a:r>
            <a:r>
              <a:rPr lang="cs-CZ" sz="1500" dirty="0" smtClean="0"/>
              <a:t> </a:t>
            </a:r>
            <a:r>
              <a:rPr lang="cs-CZ" sz="1500" i="1" dirty="0" smtClean="0"/>
              <a:t>Indie,</a:t>
            </a:r>
            <a:r>
              <a:rPr lang="cs-CZ" sz="1500" dirty="0" smtClean="0"/>
              <a:t> </a:t>
            </a:r>
            <a:r>
              <a:rPr lang="cs-CZ" sz="1500" i="1" dirty="0" smtClean="0"/>
              <a:t>Jižní Korea)</a:t>
            </a:r>
            <a:r>
              <a:rPr lang="cs-CZ" sz="1500" dirty="0" smtClean="0"/>
              <a:t> </a:t>
            </a:r>
            <a:r>
              <a:rPr lang="cs-CZ" sz="1500" dirty="0" smtClean="0"/>
              <a:t> </a:t>
            </a:r>
            <a:r>
              <a:rPr lang="cs-CZ" sz="2000" dirty="0" smtClean="0"/>
              <a:t>INGO II </a:t>
            </a:r>
            <a:r>
              <a:rPr lang="cs-CZ" sz="1500" dirty="0" smtClean="0"/>
              <a:t>(INGO </a:t>
            </a:r>
            <a:r>
              <a:rPr lang="cs-CZ" sz="1500" dirty="0"/>
              <a:t>2 INFRA, INGO - Poplatek),</a:t>
            </a:r>
            <a:r>
              <a:rPr lang="cs-CZ" sz="2000" dirty="0"/>
              <a:t> EUPRO </a:t>
            </a:r>
            <a:r>
              <a:rPr lang="cs-CZ" sz="1500" dirty="0"/>
              <a:t>(infrastruktura sloužící mezinárodní </a:t>
            </a:r>
            <a:r>
              <a:rPr lang="cs-CZ" sz="1500" dirty="0" smtClean="0"/>
              <a:t>spolupráci), </a:t>
            </a:r>
            <a:r>
              <a:rPr lang="cs-CZ" sz="2000" dirty="0" smtClean="0"/>
              <a:t>GESHER/MOST</a:t>
            </a:r>
            <a:r>
              <a:rPr lang="cs-CZ" sz="1500" dirty="0" smtClean="0"/>
              <a:t> (Aplikovaný výzkum, Izrael)</a:t>
            </a:r>
          </a:p>
          <a:p>
            <a:r>
              <a:rPr lang="cs-CZ" sz="1600" dirty="0" smtClean="0">
                <a:hlinkClick r:id="rId2"/>
              </a:rPr>
              <a:t>http</a:t>
            </a:r>
            <a:r>
              <a:rPr lang="cs-CZ" sz="1600" dirty="0">
                <a:hlinkClick r:id="rId2"/>
              </a:rPr>
              <a:t>://</a:t>
            </a:r>
            <a:r>
              <a:rPr lang="cs-CZ" sz="1600" dirty="0" smtClean="0">
                <a:hlinkClick r:id="rId2"/>
              </a:rPr>
              <a:t>www.msmt.cz/vyzkum-a-vyvoj/podpora-mezinarodni-spoluprace-ve-vavai</a:t>
            </a:r>
            <a:endParaRPr lang="cs-CZ" sz="1600" dirty="0" smtClean="0"/>
          </a:p>
          <a:p>
            <a:endParaRPr lang="cs-CZ" sz="2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256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</a:t>
            </a:r>
            <a:r>
              <a:rPr lang="cs-CZ" dirty="0" smtClean="0"/>
              <a:t>možnosti </a:t>
            </a:r>
            <a:r>
              <a:rPr lang="cs-CZ" dirty="0"/>
              <a:t>grantů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SCOPES</a:t>
            </a:r>
            <a:r>
              <a:rPr lang="en-US" dirty="0" smtClean="0"/>
              <a:t> </a:t>
            </a:r>
            <a:r>
              <a:rPr lang="en-US" sz="1500" dirty="0"/>
              <a:t>(Scientific co-operation between Eastern Europe and </a:t>
            </a:r>
            <a:r>
              <a:rPr lang="en-US" sz="1500" dirty="0" smtClean="0"/>
              <a:t>Switzerland)</a:t>
            </a:r>
            <a:r>
              <a:rPr lang="cs-CZ" sz="1500" u="sng" dirty="0" smtClean="0"/>
              <a:t> </a:t>
            </a:r>
          </a:p>
          <a:p>
            <a:r>
              <a:rPr lang="cs-CZ" sz="2000" dirty="0" smtClean="0"/>
              <a:t>Program </a:t>
            </a:r>
            <a:r>
              <a:rPr lang="cs-CZ" sz="2000" dirty="0"/>
              <a:t>švýcarsko-české spolupráce </a:t>
            </a:r>
          </a:p>
          <a:p>
            <a:r>
              <a:rPr lang="cs-CZ" sz="2000" dirty="0" err="1" smtClean="0"/>
              <a:t>Fulbright</a:t>
            </a:r>
            <a:r>
              <a:rPr lang="cs-CZ" dirty="0" smtClean="0"/>
              <a:t> </a:t>
            </a:r>
          </a:p>
          <a:p>
            <a:r>
              <a:rPr lang="cs-CZ" sz="2000" dirty="0" smtClean="0"/>
              <a:t>COST</a:t>
            </a:r>
          </a:p>
          <a:p>
            <a:r>
              <a:rPr lang="cs-CZ" sz="2000" dirty="0"/>
              <a:t>M</a:t>
            </a:r>
            <a:r>
              <a:rPr lang="cs-CZ" sz="2000" dirty="0" smtClean="0"/>
              <a:t>obility </a:t>
            </a:r>
            <a:r>
              <a:rPr lang="cs-CZ" sz="2000" dirty="0"/>
              <a:t>a granty financované soukromým sektorem </a:t>
            </a:r>
            <a:r>
              <a:rPr lang="cs-CZ" sz="1500" dirty="0"/>
              <a:t>(</a:t>
            </a:r>
            <a:r>
              <a:rPr lang="cs-CZ" sz="1500" dirty="0" smtClean="0"/>
              <a:t>AXA </a:t>
            </a:r>
            <a:r>
              <a:rPr lang="cs-CZ" sz="1500" dirty="0" err="1"/>
              <a:t>foundation</a:t>
            </a:r>
            <a:r>
              <a:rPr lang="cs-CZ" sz="1500" dirty="0"/>
              <a:t> and </a:t>
            </a:r>
            <a:r>
              <a:rPr lang="cs-CZ" sz="1500" dirty="0" err="1"/>
              <a:t>scholarship</a:t>
            </a:r>
            <a:r>
              <a:rPr lang="cs-CZ" sz="1500" dirty="0"/>
              <a:t>, Stipendium </a:t>
            </a:r>
            <a:r>
              <a:rPr lang="cs-CZ" sz="1500" dirty="0" err="1"/>
              <a:t>Loreal</a:t>
            </a:r>
            <a:r>
              <a:rPr lang="cs-CZ" sz="1500" dirty="0"/>
              <a:t>, </a:t>
            </a:r>
            <a:r>
              <a:rPr lang="cs-CZ" sz="1500" dirty="0" err="1"/>
              <a:t>fellowship</a:t>
            </a:r>
            <a:r>
              <a:rPr lang="cs-CZ" sz="1500" dirty="0"/>
              <a:t> Canon</a:t>
            </a:r>
            <a:r>
              <a:rPr lang="cs-CZ" sz="1500" dirty="0" smtClean="0"/>
              <a:t>…)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1500" dirty="0">
                <a:hlinkClick r:id="rId2"/>
              </a:rPr>
              <a:t>http://</a:t>
            </a:r>
            <a:r>
              <a:rPr lang="cs-CZ" sz="1500" dirty="0" smtClean="0">
                <a:hlinkClick r:id="rId2"/>
              </a:rPr>
              <a:t>www.snf.ch/en/funding/calls-for-proposals/Pages/default.aspx</a:t>
            </a:r>
            <a:endParaRPr lang="cs-CZ" sz="1500" dirty="0" smtClean="0"/>
          </a:p>
          <a:p>
            <a:r>
              <a:rPr lang="cs-CZ" sz="1500" dirty="0">
                <a:hlinkClick r:id="rId3"/>
              </a:rPr>
              <a:t>http://www.fulbright.cz</a:t>
            </a:r>
            <a:r>
              <a:rPr lang="cs-CZ" sz="1500" dirty="0" smtClean="0">
                <a:hlinkClick r:id="rId3"/>
              </a:rPr>
              <a:t>/</a:t>
            </a:r>
            <a:endParaRPr lang="cs-CZ" sz="1500" dirty="0" smtClean="0"/>
          </a:p>
          <a:p>
            <a:r>
              <a:rPr lang="cs-CZ" sz="1500" dirty="0">
                <a:hlinkClick r:id="rId4"/>
              </a:rPr>
              <a:t>http://</a:t>
            </a:r>
            <a:r>
              <a:rPr lang="cs-CZ" sz="1500" dirty="0" smtClean="0">
                <a:hlinkClick r:id="rId4"/>
              </a:rPr>
              <a:t>www.cost.eu/COST_Actions</a:t>
            </a:r>
            <a:endParaRPr lang="cs-CZ" sz="1500" dirty="0"/>
          </a:p>
          <a:p>
            <a:r>
              <a:rPr lang="cs-CZ" sz="1500" dirty="0">
                <a:hlinkClick r:id="rId5"/>
              </a:rPr>
              <a:t>http://www.swiss-contribution.cz</a:t>
            </a:r>
            <a:r>
              <a:rPr lang="cs-CZ" sz="1500" dirty="0" smtClean="0">
                <a:hlinkClick r:id="rId5"/>
              </a:rPr>
              <a:t>/</a:t>
            </a:r>
            <a:endParaRPr lang="cs-CZ" sz="1500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344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2310FEA-195F-455F-9CC0-AD7C669B8915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Strukturální </a:t>
            </a:r>
            <a:r>
              <a:rPr lang="cs-CZ" altLang="cs-CZ" dirty="0"/>
              <a:t>fondy </a:t>
            </a:r>
            <a:r>
              <a:rPr lang="cs-CZ" altLang="cs-CZ" dirty="0" smtClean="0"/>
              <a:t>2014 - 2020</a:t>
            </a:r>
            <a:endParaRPr lang="cs-CZ" alt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959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trukturalni-fondy.cz/getmedia/9a52879c-cdfb-4db2-93b2-a877243d94e5/alokace-programy.png?width=650&amp;height=39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9" t="7166" r="4184" b="6106"/>
          <a:stretch/>
        </p:blipFill>
        <p:spPr bwMode="auto">
          <a:xfrm>
            <a:off x="5012581" y="2996952"/>
            <a:ext cx="4131419" cy="2967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D8EFD-7273-423C-B68E-488851F1AF7F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Strukturální </a:t>
            </a:r>
            <a:r>
              <a:rPr lang="cs-CZ" altLang="cs-CZ" dirty="0"/>
              <a:t>fondy 2014-2020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772400" cy="4752106"/>
          </a:xfrm>
          <a:ln/>
        </p:spPr>
        <p:txBody>
          <a:bodyPr/>
          <a:lstStyle/>
          <a:p>
            <a:r>
              <a:rPr lang="cs-CZ" altLang="cs-CZ" sz="2000" dirty="0" smtClean="0"/>
              <a:t>začátek nového období 1. 1. 2014</a:t>
            </a:r>
          </a:p>
          <a:p>
            <a:r>
              <a:rPr lang="cs-CZ" altLang="cs-CZ" sz="2000" dirty="0" smtClean="0"/>
              <a:t>10 národních operačních programů (OP) a 10 přeshraničních, mezinárodních a nadnárodních OP</a:t>
            </a:r>
          </a:p>
          <a:p>
            <a:r>
              <a:rPr lang="cs-CZ" altLang="cs-CZ" sz="2000" dirty="0" smtClean="0"/>
              <a:t>vyhlášení prvních podzim 2015</a:t>
            </a:r>
          </a:p>
          <a:p>
            <a:r>
              <a:rPr lang="cs-CZ" altLang="cs-CZ" sz="2000" dirty="0" smtClean="0"/>
              <a:t>zahájení prvních projektů IIQ 2016</a:t>
            </a:r>
          </a:p>
          <a:p>
            <a:endParaRPr lang="cs-CZ" altLang="cs-CZ" dirty="0"/>
          </a:p>
          <a:p>
            <a:endParaRPr lang="cs-CZ" altLang="cs-CZ" dirty="0" smtClean="0"/>
          </a:p>
          <a:p>
            <a:pPr marL="0" indent="0">
              <a:buNone/>
            </a:pPr>
            <a:endParaRPr lang="cs-CZ" altLang="cs-CZ" dirty="0" smtClean="0"/>
          </a:p>
          <a:p>
            <a:pPr>
              <a:spcBef>
                <a:spcPts val="500"/>
              </a:spcBef>
            </a:pPr>
            <a:endParaRPr lang="cs-CZ" altLang="cs-CZ" sz="1500" dirty="0" smtClean="0"/>
          </a:p>
          <a:p>
            <a:pPr>
              <a:spcBef>
                <a:spcPts val="500"/>
              </a:spcBef>
            </a:pPr>
            <a:endParaRPr lang="cs-CZ" altLang="cs-CZ" sz="1500" dirty="0"/>
          </a:p>
          <a:p>
            <a:pPr>
              <a:spcBef>
                <a:spcPts val="500"/>
              </a:spcBef>
            </a:pPr>
            <a:endParaRPr lang="cs-CZ" altLang="cs-CZ" sz="1500" dirty="0" smtClean="0"/>
          </a:p>
          <a:p>
            <a:pPr>
              <a:spcBef>
                <a:spcPts val="500"/>
              </a:spcBef>
            </a:pPr>
            <a:endParaRPr lang="cs-CZ" altLang="cs-CZ" sz="1500" dirty="0"/>
          </a:p>
          <a:p>
            <a:pPr>
              <a:spcBef>
                <a:spcPts val="500"/>
              </a:spcBef>
            </a:pPr>
            <a:r>
              <a:rPr lang="cs-CZ" altLang="cs-CZ" sz="1500" dirty="0" smtClean="0"/>
              <a:t>více zde: </a:t>
            </a:r>
            <a:r>
              <a:rPr lang="cs-CZ" altLang="cs-CZ" sz="1500" dirty="0" smtClean="0">
                <a:hlinkClick r:id="rId3"/>
              </a:rPr>
              <a:t>http</a:t>
            </a:r>
            <a:r>
              <a:rPr lang="cs-CZ" altLang="cs-CZ" sz="1500" dirty="0">
                <a:hlinkClick r:id="rId3"/>
              </a:rPr>
              <a:t>://</a:t>
            </a:r>
            <a:r>
              <a:rPr lang="cs-CZ" altLang="cs-CZ" sz="1500" dirty="0" smtClean="0">
                <a:hlinkClick r:id="rId3"/>
              </a:rPr>
              <a:t>www.strukturalni-fondy.cz</a:t>
            </a:r>
            <a:r>
              <a:rPr lang="cs-CZ" altLang="cs-CZ" sz="1500" dirty="0" smtClean="0"/>
              <a:t> </a:t>
            </a:r>
            <a:endParaRPr lang="cs-CZ" alt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053666" y="5955104"/>
            <a:ext cx="2090334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" dirty="0" smtClean="0"/>
              <a:t>Zdroj: </a:t>
            </a:r>
            <a:r>
              <a:rPr lang="cs-CZ" sz="400" dirty="0" smtClean="0">
                <a:hlinkClick r:id="rId4"/>
              </a:rPr>
              <a:t>http</a:t>
            </a:r>
            <a:r>
              <a:rPr lang="cs-CZ" sz="400" dirty="0">
                <a:hlinkClick r:id="rId4"/>
              </a:rPr>
              <a:t>://</a:t>
            </a:r>
            <a:r>
              <a:rPr lang="cs-CZ" sz="400" dirty="0" smtClean="0">
                <a:hlinkClick r:id="rId4"/>
              </a:rPr>
              <a:t>www.strukturalni-fondy.cz/cs/Fondy-EU/2014-2020/Operacni-programy</a:t>
            </a:r>
            <a:r>
              <a:rPr lang="cs-CZ" sz="400" dirty="0" smtClean="0"/>
              <a:t> </a:t>
            </a:r>
            <a:endParaRPr lang="cs-CZ" sz="400" dirty="0"/>
          </a:p>
        </p:txBody>
      </p:sp>
    </p:spTree>
    <p:extLst>
      <p:ext uri="{BB962C8B-B14F-4D97-AF65-F5344CB8AC3E}">
        <p14:creationId xmlns:p14="http://schemas.microsoft.com/office/powerpoint/2010/main" val="95957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 Výzkum, vývoj a vzdělávání (OP VVV)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smtClean="0"/>
              <a:t>„…rozvoj </a:t>
            </a:r>
            <a:r>
              <a:rPr lang="cs-CZ" sz="2000" i="1" dirty="0"/>
              <a:t>lidských zdrojů pro znalostní ekonomiku a udržitelný rozvoj v sociálně soudržné </a:t>
            </a:r>
            <a:r>
              <a:rPr lang="cs-CZ" sz="2000" i="1" dirty="0" smtClean="0"/>
              <a:t>společnosti…</a:t>
            </a:r>
            <a:r>
              <a:rPr lang="cs-CZ" sz="2000" dirty="0" smtClean="0"/>
              <a:t>“(</a:t>
            </a:r>
            <a:r>
              <a:rPr lang="cs-CZ" sz="600" dirty="0"/>
              <a:t>zdroj: </a:t>
            </a:r>
            <a:r>
              <a:rPr lang="cs-CZ" sz="600" dirty="0">
                <a:hlinkClick r:id="rId2"/>
              </a:rPr>
              <a:t>http://www.strukturalni-fondy.cz/</a:t>
            </a:r>
            <a:r>
              <a:rPr lang="cs-CZ" sz="600" dirty="0" err="1">
                <a:hlinkClick r:id="rId2"/>
              </a:rPr>
              <a:t>cs</a:t>
            </a:r>
            <a:r>
              <a:rPr lang="cs-CZ" sz="600" dirty="0">
                <a:hlinkClick r:id="rId2"/>
              </a:rPr>
              <a:t>/Fondy-EU/2014-2020/</a:t>
            </a:r>
            <a:r>
              <a:rPr lang="cs-CZ" sz="600" dirty="0" err="1">
                <a:hlinkClick r:id="rId2"/>
              </a:rPr>
              <a:t>Operacni</a:t>
            </a:r>
            <a:r>
              <a:rPr lang="cs-CZ" sz="600" dirty="0">
                <a:hlinkClick r:id="rId2"/>
              </a:rPr>
              <a:t>-programy/OP-</a:t>
            </a:r>
            <a:r>
              <a:rPr lang="cs-CZ" sz="600" dirty="0" err="1">
                <a:hlinkClick r:id="rId2"/>
              </a:rPr>
              <a:t>Vyzkum</a:t>
            </a:r>
            <a:r>
              <a:rPr lang="cs-CZ" sz="600" dirty="0">
                <a:hlinkClick r:id="rId2"/>
              </a:rPr>
              <a:t>,-</a:t>
            </a:r>
            <a:r>
              <a:rPr lang="cs-CZ" sz="600" dirty="0" err="1">
                <a:hlinkClick r:id="rId2"/>
              </a:rPr>
              <a:t>vyvoj</a:t>
            </a:r>
            <a:r>
              <a:rPr lang="cs-CZ" sz="600" dirty="0">
                <a:hlinkClick r:id="rId2"/>
              </a:rPr>
              <a:t>-a-</a:t>
            </a:r>
            <a:r>
              <a:rPr lang="cs-CZ" sz="600" dirty="0" err="1">
                <a:hlinkClick r:id="rId2"/>
              </a:rPr>
              <a:t>vzdelavani</a:t>
            </a:r>
            <a:r>
              <a:rPr lang="cs-CZ" sz="600" dirty="0">
                <a:hlinkClick r:id="rId2"/>
              </a:rPr>
              <a:t>-%</a:t>
            </a:r>
            <a:r>
              <a:rPr lang="cs-CZ" sz="600" dirty="0" smtClean="0">
                <a:hlinkClick r:id="rId2"/>
              </a:rPr>
              <a:t>281%29</a:t>
            </a:r>
            <a:r>
              <a:rPr lang="cs-CZ" sz="600" dirty="0" smtClean="0"/>
              <a:t>) </a:t>
            </a:r>
          </a:p>
          <a:p>
            <a:endParaRPr lang="cs-CZ" sz="2000" dirty="0" smtClean="0"/>
          </a:p>
          <a:p>
            <a:r>
              <a:rPr lang="cs-CZ" sz="2000" dirty="0" smtClean="0"/>
              <a:t>4 prioritní osy (PO)</a:t>
            </a:r>
            <a:r>
              <a:rPr lang="nl-NL" sz="2000" dirty="0" smtClean="0"/>
              <a:t>:</a:t>
            </a:r>
            <a:endParaRPr lang="cs-CZ" sz="2000" dirty="0" smtClean="0"/>
          </a:p>
          <a:p>
            <a:pPr marL="903288"/>
            <a:r>
              <a:rPr lang="nl-NL" sz="2000" dirty="0" smtClean="0"/>
              <a:t>PO </a:t>
            </a:r>
            <a:r>
              <a:rPr lang="nl-NL" sz="2000" dirty="0"/>
              <a:t>1 </a:t>
            </a:r>
            <a:r>
              <a:rPr lang="nl-NL" sz="2000" dirty="0" smtClean="0"/>
              <a:t>Posilování </a:t>
            </a:r>
            <a:r>
              <a:rPr lang="nl-NL" sz="2000" dirty="0"/>
              <a:t>kapacit pro kvalitní výzkum</a:t>
            </a:r>
          </a:p>
          <a:p>
            <a:pPr marL="903288"/>
            <a:r>
              <a:rPr lang="nl-NL" sz="2000" dirty="0"/>
              <a:t>PO 2 </a:t>
            </a:r>
            <a:r>
              <a:rPr lang="nl-NL" sz="2000" dirty="0" smtClean="0"/>
              <a:t>Rozvoj </a:t>
            </a:r>
            <a:r>
              <a:rPr lang="nl-NL" sz="2000" dirty="0"/>
              <a:t>VŠ a lidských zdrojů pro výzkum a </a:t>
            </a:r>
            <a:r>
              <a:rPr lang="nl-NL" sz="2000" dirty="0" smtClean="0"/>
              <a:t>vývoj</a:t>
            </a:r>
            <a:endParaRPr lang="cs-CZ" sz="2000" dirty="0" smtClean="0"/>
          </a:p>
          <a:p>
            <a:pPr marL="903288"/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 3 Rovný přístup ke kvalitnímu předškolnímu, primárnímu a sekundárnímu </a:t>
            </a: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vzdělávání</a:t>
            </a:r>
          </a:p>
          <a:p>
            <a:pPr marL="903288"/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 4 Technická pomoc</a:t>
            </a: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576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D8EFD-7273-423C-B68E-488851F1AF7F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r>
              <a:rPr lang="cs-CZ" altLang="cs-CZ" dirty="0" smtClean="0"/>
              <a:t>Oddělení pro vědu, výzkum a projektovou podporu</a:t>
            </a:r>
            <a:br>
              <a:rPr lang="cs-CZ" altLang="cs-CZ" dirty="0" smtClean="0"/>
            </a:b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132856"/>
            <a:ext cx="7772400" cy="3998069"/>
          </a:xfrm>
          <a:ln/>
        </p:spPr>
        <p:txBody>
          <a:bodyPr/>
          <a:lstStyle/>
          <a:p>
            <a:r>
              <a:rPr lang="cs-CZ" altLang="cs-CZ" dirty="0" smtClean="0"/>
              <a:t>Mgr. Ing. Jiří Jaroš (vedoucí, GAMU, GA ČR, nadace, SOČ, </a:t>
            </a:r>
            <a:r>
              <a:rPr lang="cs-CZ" altLang="cs-CZ" dirty="0" err="1" smtClean="0"/>
              <a:t>Visegrad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Fund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Ing. Eva Jarošová (zástupce, strukturální fondy, zahraniční programy, rozvojové programy)</a:t>
            </a:r>
          </a:p>
          <a:p>
            <a:r>
              <a:rPr lang="cs-CZ" altLang="cs-CZ" dirty="0" smtClean="0"/>
              <a:t>Mgr. Magdalena Grolichová (interní projekty</a:t>
            </a:r>
            <a:r>
              <a:rPr lang="cs-CZ" altLang="cs-CZ" dirty="0"/>
              <a:t>, </a:t>
            </a:r>
            <a:r>
              <a:rPr lang="cs-CZ" altLang="cs-CZ" dirty="0" smtClean="0"/>
              <a:t>FRMU, kvalifikační řízení, nástroje podpory vědy)</a:t>
            </a:r>
          </a:p>
          <a:p>
            <a:r>
              <a:rPr lang="cs-CZ" altLang="cs-CZ" dirty="0" smtClean="0"/>
              <a:t>Mgr. Petr Hudeček (OP VVV, udržitelnost, Science Web, hodnocení </a:t>
            </a:r>
            <a:r>
              <a:rPr lang="cs-CZ" altLang="cs-CZ" dirty="0" err="1" smtClean="0"/>
              <a:t>VaV</a:t>
            </a:r>
            <a:r>
              <a:rPr lang="cs-CZ" altLang="cs-CZ" dirty="0" smtClean="0"/>
              <a:t>, interní projekty)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Zamýšlené dopady OP VVV</a:t>
            </a:r>
            <a:endParaRPr lang="cs-CZ" sz="2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kvalita, internacionalizace, inkluze, relevance</a:t>
            </a:r>
          </a:p>
          <a:p>
            <a:r>
              <a:rPr lang="cs-CZ" sz="2000" dirty="0" smtClean="0"/>
              <a:t>zvýšení </a:t>
            </a:r>
            <a:r>
              <a:rPr lang="cs-CZ" sz="2000" dirty="0"/>
              <a:t>počtu a kvality výsledků (mezinárodně uznávaných bibliografických i aplikovaných)</a:t>
            </a:r>
          </a:p>
          <a:p>
            <a:r>
              <a:rPr lang="cs-CZ" sz="2000" dirty="0" smtClean="0"/>
              <a:t>navázání </a:t>
            </a:r>
            <a:r>
              <a:rPr lang="cs-CZ" sz="2000" dirty="0"/>
              <a:t>a rozvoj strategických partnerství se světově prestižními vědeckými pracovišti </a:t>
            </a:r>
          </a:p>
          <a:p>
            <a:r>
              <a:rPr lang="cs-CZ" sz="2000" dirty="0" smtClean="0"/>
              <a:t>zvýšení </a:t>
            </a:r>
            <a:r>
              <a:rPr lang="cs-CZ" sz="2000" dirty="0"/>
              <a:t>účasti v mezinárodních programech (např. H2020) a realizace společných projektů </a:t>
            </a:r>
          </a:p>
          <a:p>
            <a:r>
              <a:rPr lang="cs-CZ" sz="2000" dirty="0"/>
              <a:t>v</a:t>
            </a:r>
            <a:r>
              <a:rPr lang="cs-CZ" sz="2000" dirty="0" smtClean="0"/>
              <a:t>ětší otevřenost a dostupnost infrastruktur </a:t>
            </a:r>
            <a:r>
              <a:rPr lang="cs-CZ" sz="2000" dirty="0" err="1" smtClean="0"/>
              <a:t>VaV</a:t>
            </a:r>
            <a:r>
              <a:rPr lang="cs-CZ" sz="2000" dirty="0" smtClean="0"/>
              <a:t> (tzv. „open </a:t>
            </a:r>
            <a:r>
              <a:rPr lang="cs-CZ" sz="2000" dirty="0" err="1" smtClean="0"/>
              <a:t>access</a:t>
            </a:r>
            <a:r>
              <a:rPr lang="cs-CZ" sz="2000" dirty="0" smtClean="0"/>
              <a:t>“)</a:t>
            </a:r>
          </a:p>
          <a:p>
            <a:r>
              <a:rPr lang="cs-CZ" sz="2000" dirty="0" smtClean="0"/>
              <a:t>posílení </a:t>
            </a:r>
            <a:r>
              <a:rPr lang="cs-CZ" sz="2000" dirty="0"/>
              <a:t>interdisciplinarity a vznik mezioborově zaměřených týmů a projektů</a:t>
            </a:r>
          </a:p>
          <a:p>
            <a:r>
              <a:rPr lang="cs-CZ" sz="2000" dirty="0" smtClean="0"/>
              <a:t>posílení </a:t>
            </a:r>
            <a:r>
              <a:rPr lang="cs-CZ" sz="2000" dirty="0"/>
              <a:t>orientace </a:t>
            </a:r>
            <a:r>
              <a:rPr lang="cs-CZ" sz="2000" dirty="0" err="1"/>
              <a:t>VaV</a:t>
            </a:r>
            <a:r>
              <a:rPr lang="cs-CZ" sz="2000" dirty="0"/>
              <a:t> na společenské výzvy a rozvoj spolupráce s aplikačním sektorem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735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OP VVV </a:t>
            </a:r>
            <a:r>
              <a:rPr lang="cs-CZ" altLang="cs-CZ" b="1" dirty="0" smtClean="0"/>
              <a:t>– </a:t>
            </a:r>
            <a:r>
              <a:rPr lang="cs-CZ" altLang="cs-CZ" sz="2950" b="1" dirty="0" smtClean="0"/>
              <a:t>otevřené a plánované výzvy 2016</a:t>
            </a:r>
            <a:endParaRPr lang="cs-CZ" sz="295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indikativní plán výzev sestavený na počátku r. 2016</a:t>
            </a:r>
          </a:p>
          <a:p>
            <a:r>
              <a:rPr lang="cs-CZ" sz="2000" dirty="0" smtClean="0"/>
              <a:t>výzvy nabírají standardně zpoždění</a:t>
            </a:r>
          </a:p>
          <a:p>
            <a:endParaRPr lang="cs-CZ" sz="2000" dirty="0"/>
          </a:p>
          <a:p>
            <a:r>
              <a:rPr lang="cs-CZ" sz="2000" dirty="0" smtClean="0"/>
              <a:t>do 2/9/2016 </a:t>
            </a:r>
            <a:r>
              <a:rPr lang="cs-CZ" sz="2000" dirty="0"/>
              <a:t>- </a:t>
            </a:r>
            <a:r>
              <a:rPr lang="cs-CZ" sz="2000" dirty="0" smtClean="0"/>
              <a:t>Rozvoj </a:t>
            </a:r>
            <a:r>
              <a:rPr lang="cs-CZ" sz="2000" dirty="0"/>
              <a:t>výzkumně zaměřených studijních programů</a:t>
            </a:r>
            <a:endParaRPr lang="cs-CZ" sz="2000" dirty="0" smtClean="0"/>
          </a:p>
          <a:p>
            <a:r>
              <a:rPr lang="cs-CZ" sz="2000" dirty="0" smtClean="0"/>
              <a:t>do 30/8/2016 </a:t>
            </a:r>
            <a:r>
              <a:rPr lang="cs-CZ" sz="2000" dirty="0"/>
              <a:t>– strategické </a:t>
            </a:r>
            <a:r>
              <a:rPr lang="cs-CZ" sz="2000" dirty="0" smtClean="0"/>
              <a:t>projekty MU</a:t>
            </a:r>
          </a:p>
          <a:p>
            <a:endParaRPr lang="cs-CZ" sz="2000" dirty="0" smtClean="0"/>
          </a:p>
          <a:p>
            <a:r>
              <a:rPr lang="cs-CZ" sz="2000" dirty="0"/>
              <a:t>6/2016 </a:t>
            </a:r>
            <a:r>
              <a:rPr lang="cs-CZ" sz="2000" dirty="0" smtClean="0"/>
              <a:t>- Dlouhodobá </a:t>
            </a:r>
            <a:r>
              <a:rPr lang="cs-CZ" sz="2000" dirty="0"/>
              <a:t>mezisektorová </a:t>
            </a:r>
            <a:r>
              <a:rPr lang="cs-CZ" sz="2000" dirty="0" smtClean="0"/>
              <a:t>spolupráce</a:t>
            </a:r>
          </a:p>
          <a:p>
            <a:r>
              <a:rPr lang="cs-CZ" sz="2000" dirty="0"/>
              <a:t>10/2016 - Celoživotní vzdělávání na VŠ</a:t>
            </a:r>
          </a:p>
          <a:p>
            <a:r>
              <a:rPr lang="cs-CZ" sz="2000" dirty="0" smtClean="0"/>
              <a:t>12/2016 – </a:t>
            </a:r>
            <a:r>
              <a:rPr lang="cs-CZ" sz="2000" dirty="0"/>
              <a:t>Mezinárodní </a:t>
            </a:r>
            <a:r>
              <a:rPr lang="cs-CZ" sz="2000" dirty="0" smtClean="0"/>
              <a:t>mobility</a:t>
            </a:r>
          </a:p>
          <a:p>
            <a:r>
              <a:rPr lang="cs-CZ" sz="2000" dirty="0" smtClean="0"/>
              <a:t>12/2016 </a:t>
            </a:r>
            <a:r>
              <a:rPr lang="cs-CZ" sz="2000" dirty="0"/>
              <a:t>- Mezisektorové mobility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953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operační programy - národní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357687"/>
          </a:xfrm>
        </p:spPr>
        <p:txBody>
          <a:bodyPr/>
          <a:lstStyle/>
          <a:p>
            <a:r>
              <a:rPr lang="cs-CZ" sz="2000" dirty="0" smtClean="0"/>
              <a:t>Integrovaný regionální OP</a:t>
            </a:r>
          </a:p>
          <a:p>
            <a:pPr marL="715963" indent="-266700"/>
            <a:r>
              <a:rPr lang="cs-CZ" sz="1500" dirty="0" smtClean="0"/>
              <a:t>zdravotnictví, doprava, vzdělávání</a:t>
            </a:r>
            <a:r>
              <a:rPr lang="cs-CZ" sz="1500" dirty="0"/>
              <a:t>, </a:t>
            </a:r>
            <a:r>
              <a:rPr lang="cs-CZ" sz="1500" dirty="0" err="1" smtClean="0"/>
              <a:t>eGovernment</a:t>
            </a:r>
            <a:endParaRPr lang="cs-CZ" sz="1500" dirty="0" smtClean="0"/>
          </a:p>
          <a:p>
            <a:pPr marL="715963" indent="-266700"/>
            <a:r>
              <a:rPr lang="cs-CZ" sz="1500" dirty="0" smtClean="0"/>
              <a:t>např</a:t>
            </a:r>
            <a:r>
              <a:rPr lang="cs-CZ" sz="1500" dirty="0"/>
              <a:t>. </a:t>
            </a:r>
            <a:r>
              <a:rPr lang="cs-CZ" sz="1500" dirty="0" err="1" smtClean="0"/>
              <a:t>eSecurity</a:t>
            </a:r>
            <a:r>
              <a:rPr lang="cs-CZ" sz="1500" dirty="0" smtClean="0"/>
              <a:t> ve spolupráci s krajem</a:t>
            </a:r>
          </a:p>
          <a:p>
            <a:pPr marL="715963" indent="-266700"/>
            <a:endParaRPr lang="cs-CZ" sz="1500" dirty="0"/>
          </a:p>
          <a:p>
            <a:r>
              <a:rPr lang="cs-CZ" sz="2000" dirty="0"/>
              <a:t>OP Podnikání a inovace pro </a:t>
            </a:r>
            <a:r>
              <a:rPr lang="cs-CZ" sz="2000" dirty="0" smtClean="0"/>
              <a:t>konkurenceschopnost</a:t>
            </a:r>
          </a:p>
          <a:p>
            <a:pPr marL="715963" indent="-266700"/>
            <a:r>
              <a:rPr lang="cs-CZ" sz="1500" dirty="0" smtClean="0"/>
              <a:t>spolupráce s průmyslem a aplikační sférou</a:t>
            </a:r>
          </a:p>
          <a:p>
            <a:pPr marL="715963" indent="-266700"/>
            <a:r>
              <a:rPr lang="cs-CZ" sz="1500" dirty="0" smtClean="0"/>
              <a:t>např. projekty </a:t>
            </a:r>
            <a:r>
              <a:rPr lang="cs-CZ" sz="1500" dirty="0"/>
              <a:t>na ochranu práv průmyslového </a:t>
            </a:r>
            <a:r>
              <a:rPr lang="cs-CZ" sz="1500" dirty="0" smtClean="0"/>
              <a:t>vlastnictví</a:t>
            </a:r>
          </a:p>
          <a:p>
            <a:pPr marL="715963" indent="-266700"/>
            <a:r>
              <a:rPr lang="cs-CZ" sz="1500" dirty="0" smtClean="0"/>
              <a:t>vysoká míra spolufinancování</a:t>
            </a:r>
          </a:p>
          <a:p>
            <a:pPr marL="715963" indent="-266700"/>
            <a:endParaRPr lang="cs-CZ" sz="1500" dirty="0"/>
          </a:p>
          <a:p>
            <a:r>
              <a:rPr lang="cs-CZ" sz="2000" dirty="0" smtClean="0"/>
              <a:t>OP Zaměstnanost</a:t>
            </a:r>
          </a:p>
          <a:p>
            <a:pPr marL="715963" indent="-266700"/>
            <a:r>
              <a:rPr lang="cs-CZ" sz="1500" dirty="0" smtClean="0"/>
              <a:t>zaměstnanost, </a:t>
            </a:r>
            <a:r>
              <a:rPr lang="cs-CZ" sz="1500" dirty="0"/>
              <a:t>sociálního </a:t>
            </a:r>
            <a:r>
              <a:rPr lang="cs-CZ" sz="1500" dirty="0" smtClean="0"/>
              <a:t>začleňování, veřejná správa</a:t>
            </a:r>
          </a:p>
          <a:p>
            <a:pPr marL="715963" indent="-266700"/>
            <a:r>
              <a:rPr lang="cs-CZ" sz="1500" dirty="0" smtClean="0"/>
              <a:t>např</a:t>
            </a:r>
            <a:r>
              <a:rPr lang="cs-CZ" sz="1500" dirty="0"/>
              <a:t>. </a:t>
            </a:r>
            <a:r>
              <a:rPr lang="cs-CZ" sz="1500" dirty="0" smtClean="0"/>
              <a:t>projekty na podporu </a:t>
            </a:r>
            <a:r>
              <a:rPr lang="cs-CZ" sz="1500" dirty="0"/>
              <a:t>rovnosti žen a mužů v ČR mimo hl. město Prahu</a:t>
            </a:r>
            <a:endParaRPr lang="cs-CZ" sz="2000" dirty="0" smtClean="0"/>
          </a:p>
          <a:p>
            <a:r>
              <a:rPr lang="cs-CZ" sz="2000" dirty="0" smtClean="0"/>
              <a:t>…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36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OP </a:t>
            </a:r>
            <a:r>
              <a:rPr lang="cs-CZ" sz="2500" dirty="0" smtClean="0"/>
              <a:t>– přeshraniční</a:t>
            </a:r>
            <a:endParaRPr lang="cs-CZ" sz="2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357687"/>
          </a:xfrm>
        </p:spPr>
        <p:txBody>
          <a:bodyPr/>
          <a:lstStyle/>
          <a:p>
            <a:r>
              <a:rPr lang="cs-CZ" sz="2000" dirty="0" smtClean="0"/>
              <a:t>OP Přeshraniční spolupráce SR – ČR</a:t>
            </a:r>
          </a:p>
          <a:p>
            <a:pPr marL="715963" indent="-266700"/>
            <a:r>
              <a:rPr lang="cs-CZ" sz="1500" dirty="0" smtClean="0"/>
              <a:t>Trnavský, Trenčianský, Žilinský kraj</a:t>
            </a:r>
          </a:p>
          <a:p>
            <a:pPr marL="715963" indent="-266700"/>
            <a:r>
              <a:rPr lang="cs-CZ" sz="1500" dirty="0" smtClean="0"/>
              <a:t>PO </a:t>
            </a:r>
            <a:r>
              <a:rPr lang="cs-CZ" sz="1500" dirty="0"/>
              <a:t>1 Využívání inovačního </a:t>
            </a:r>
            <a:r>
              <a:rPr lang="cs-CZ" sz="1500" dirty="0" smtClean="0"/>
              <a:t>potenciálu (např</a:t>
            </a:r>
            <a:r>
              <a:rPr lang="cs-CZ" sz="1500" dirty="0"/>
              <a:t>. celoživotní vzdělávání</a:t>
            </a:r>
            <a:r>
              <a:rPr lang="cs-CZ" sz="1500" dirty="0" smtClean="0"/>
              <a:t>)</a:t>
            </a:r>
          </a:p>
          <a:p>
            <a:pPr marL="715963" indent="-266700"/>
            <a:r>
              <a:rPr lang="cs-CZ" sz="1500" dirty="0" smtClean="0"/>
              <a:t>PO 3 Rozvoj místních iniciativ</a:t>
            </a:r>
          </a:p>
          <a:p>
            <a:pPr marL="715963" indent="-266700"/>
            <a:r>
              <a:rPr lang="cs-CZ" sz="1500" dirty="0" smtClean="0"/>
              <a:t>Výzvy otevřeny do 25. 7. 2016</a:t>
            </a:r>
          </a:p>
          <a:p>
            <a:pPr marL="715963" indent="-266700"/>
            <a:endParaRPr lang="cs-CZ" sz="1500" dirty="0" smtClean="0"/>
          </a:p>
          <a:p>
            <a:r>
              <a:rPr lang="cs-CZ" sz="2000" dirty="0" smtClean="0"/>
              <a:t>OP </a:t>
            </a:r>
            <a:r>
              <a:rPr lang="cs-CZ" sz="2000" dirty="0"/>
              <a:t>Přeshraniční spolupráce </a:t>
            </a:r>
            <a:r>
              <a:rPr lang="cs-CZ" sz="2000" dirty="0" smtClean="0"/>
              <a:t>Rakousko – ČR</a:t>
            </a:r>
          </a:p>
          <a:p>
            <a:pPr marL="715963" indent="-266700"/>
            <a:r>
              <a:rPr lang="cs-CZ" sz="1500" dirty="0" err="1" smtClean="0"/>
              <a:t>Niederösterreich</a:t>
            </a:r>
            <a:r>
              <a:rPr lang="cs-CZ" sz="1500" dirty="0" smtClean="0"/>
              <a:t> (severní část), </a:t>
            </a:r>
            <a:r>
              <a:rPr lang="cs-CZ" sz="1500" dirty="0" err="1" smtClean="0"/>
              <a:t>Oberösterreich</a:t>
            </a:r>
            <a:r>
              <a:rPr lang="cs-CZ" sz="1500" dirty="0" smtClean="0"/>
              <a:t>, WIEN</a:t>
            </a:r>
          </a:p>
          <a:p>
            <a:pPr marL="715963" indent="-266700"/>
            <a:r>
              <a:rPr lang="cs-CZ" sz="1500" dirty="0" smtClean="0"/>
              <a:t>PO </a:t>
            </a:r>
            <a:r>
              <a:rPr lang="cs-CZ" sz="1500" dirty="0"/>
              <a:t>1 Posílení výzkumu, technologického rozvoje a </a:t>
            </a:r>
            <a:r>
              <a:rPr lang="cs-CZ" sz="1500" dirty="0" smtClean="0"/>
              <a:t>inovací (např. sdílení výzkumných kapacit…)</a:t>
            </a:r>
          </a:p>
          <a:p>
            <a:pPr marL="715963" indent="-266700"/>
            <a:r>
              <a:rPr lang="cs-CZ" sz="1500" dirty="0" smtClean="0"/>
              <a:t>PO 3 Rozvoj </a:t>
            </a:r>
            <a:r>
              <a:rPr lang="cs-CZ" sz="1500" dirty="0"/>
              <a:t>lidských </a:t>
            </a:r>
            <a:r>
              <a:rPr lang="cs-CZ" sz="1500" dirty="0" smtClean="0"/>
              <a:t>zdrojů (např. celoživotní vzdělávání)</a:t>
            </a:r>
          </a:p>
          <a:p>
            <a:pPr marL="715963" indent="-266700"/>
            <a:endParaRPr lang="cs-CZ" sz="15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93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Strukturální fondy a Právnická fakulta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/>
              <a:t>PrF jako </a:t>
            </a:r>
            <a:r>
              <a:rPr lang="cs-CZ" sz="2000" dirty="0" smtClean="0"/>
              <a:t>žadatel např. OP VVV</a:t>
            </a:r>
            <a:endParaRPr lang="cs-CZ" sz="2000" dirty="0"/>
          </a:p>
          <a:p>
            <a:r>
              <a:rPr lang="cs-CZ" sz="2000" dirty="0" smtClean="0"/>
              <a:t>PrF jako součást celouniverzitních projektů (OP VVV)</a:t>
            </a:r>
          </a:p>
          <a:p>
            <a:r>
              <a:rPr lang="cs-CZ" sz="2000" dirty="0" smtClean="0"/>
              <a:t>PrF jako partner jiných </a:t>
            </a:r>
            <a:r>
              <a:rPr lang="cs-CZ" sz="2000" dirty="0"/>
              <a:t>projektů (jednotlivá pracoviště </a:t>
            </a:r>
            <a:r>
              <a:rPr lang="cs-CZ" sz="2000" dirty="0" smtClean="0"/>
              <a:t>mohou </a:t>
            </a:r>
            <a:r>
              <a:rPr lang="cs-CZ" sz="2000" dirty="0"/>
              <a:t>být zapojena v projektech jiných </a:t>
            </a:r>
            <a:r>
              <a:rPr lang="cs-CZ" sz="2000" dirty="0" smtClean="0"/>
              <a:t>žadatelů)  OP VVV a další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právní aspekty </a:t>
            </a:r>
            <a:r>
              <a:rPr lang="cs-CZ" sz="2000" dirty="0" err="1" smtClean="0"/>
              <a:t>xy</a:t>
            </a:r>
            <a:endParaRPr lang="cs-CZ" sz="2000" dirty="0" smtClean="0"/>
          </a:p>
          <a:p>
            <a:r>
              <a:rPr lang="cs-CZ" sz="2000" dirty="0" smtClean="0"/>
              <a:t>celoživotní vzdělávání</a:t>
            </a:r>
          </a:p>
          <a:p>
            <a:r>
              <a:rPr lang="cs-CZ" sz="2000" dirty="0" smtClean="0"/>
              <a:t>poradenství, kliniky…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08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2310FEA-195F-455F-9CC0-AD7C669B8915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Normy </a:t>
            </a:r>
            <a:r>
              <a:rPr lang="cs-CZ" altLang="cs-CZ" dirty="0" err="1"/>
              <a:t>VaV</a:t>
            </a:r>
            <a:r>
              <a:rPr lang="cs-CZ" altLang="cs-CZ" dirty="0"/>
              <a:t>, cílové </a:t>
            </a:r>
            <a:r>
              <a:rPr lang="cs-CZ" altLang="cs-CZ" dirty="0" smtClean="0"/>
              <a:t>odměny</a:t>
            </a:r>
            <a:endParaRPr lang="cs-CZ" alt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785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D8EFD-7273-423C-B68E-488851F1AF7F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125538"/>
            <a:ext cx="7632848" cy="935310"/>
          </a:xfrm>
        </p:spPr>
        <p:txBody>
          <a:bodyPr/>
          <a:lstStyle/>
          <a:p>
            <a:r>
              <a:rPr lang="cs-CZ" altLang="cs-CZ" dirty="0" smtClean="0"/>
              <a:t>Cílové odměny za internacionalizaci v oblasti publikací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276872"/>
            <a:ext cx="7772921" cy="3854053"/>
          </a:xfrm>
          <a:ln/>
        </p:spPr>
        <p:txBody>
          <a:bodyPr/>
          <a:lstStyle/>
          <a:p>
            <a:r>
              <a:rPr lang="cs-CZ" altLang="cs-CZ" sz="2000" dirty="0" smtClean="0"/>
              <a:t>sdělení </a:t>
            </a:r>
            <a:r>
              <a:rPr lang="cs-CZ" altLang="cs-CZ" sz="2000" dirty="0"/>
              <a:t>děkana č. </a:t>
            </a:r>
            <a:r>
              <a:rPr lang="cs-CZ" altLang="cs-CZ" sz="2000" dirty="0" smtClean="0"/>
              <a:t>2/2016</a:t>
            </a:r>
          </a:p>
          <a:p>
            <a:endParaRPr lang="cs-CZ" altLang="cs-CZ" sz="2000" dirty="0"/>
          </a:p>
          <a:p>
            <a:r>
              <a:rPr lang="cs-CZ" altLang="cs-CZ" sz="2000" dirty="0" smtClean="0"/>
              <a:t>odměna za publikaci v zahraničí může být udělena akademickým pracovníkům za zahraniční publikaci mimo SR</a:t>
            </a:r>
          </a:p>
          <a:p>
            <a:endParaRPr lang="cs-CZ" altLang="cs-CZ" sz="2000" dirty="0" smtClean="0"/>
          </a:p>
          <a:p>
            <a:r>
              <a:rPr lang="cs-CZ" altLang="cs-CZ" sz="2000" dirty="0"/>
              <a:t>a) v časopise pozitivně bodovaném dle metodiky RIV (SCOPUS, Web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Knowledge</a:t>
            </a:r>
            <a:r>
              <a:rPr lang="cs-CZ" altLang="cs-CZ" sz="2000" dirty="0"/>
              <a:t> – WOS, ERIH)</a:t>
            </a:r>
          </a:p>
          <a:p>
            <a:r>
              <a:rPr lang="cs-CZ" altLang="cs-CZ" sz="2000" dirty="0"/>
              <a:t>b) v </a:t>
            </a:r>
            <a:r>
              <a:rPr lang="cs-CZ" altLang="cs-CZ" sz="2000" dirty="0" err="1"/>
              <a:t>zahran</a:t>
            </a:r>
            <a:r>
              <a:rPr lang="cs-CZ" altLang="cs-CZ" sz="2000" dirty="0"/>
              <a:t>. sborníku z konference (indexován ve Web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K</a:t>
            </a:r>
            <a:r>
              <a:rPr lang="cs-CZ" altLang="cs-CZ" sz="2000" dirty="0" err="1" smtClean="0"/>
              <a:t>nowledge</a:t>
            </a:r>
            <a:r>
              <a:rPr lang="cs-CZ" altLang="cs-CZ" sz="2000" dirty="0"/>
              <a:t>, SCOPUS) </a:t>
            </a:r>
          </a:p>
          <a:p>
            <a:r>
              <a:rPr lang="cs-CZ" altLang="cs-CZ" sz="2000" dirty="0"/>
              <a:t>c) ve formě vědecké monografie, příp. pasáže v ní </a:t>
            </a:r>
          </a:p>
          <a:p>
            <a:endParaRPr lang="cs-CZ" altLang="cs-CZ" sz="1800" dirty="0"/>
          </a:p>
          <a:p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65049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cs-CZ" sz="2000" u="sng" dirty="0"/>
              <a:t>Cílovou odměnu lze získat za podmínek, že </a:t>
            </a:r>
            <a:r>
              <a:rPr lang="cs-CZ" sz="2000" u="sng" dirty="0" smtClean="0"/>
              <a:t>dílo:</a:t>
            </a:r>
          </a:p>
          <a:p>
            <a:pPr marL="0" indent="0" eaLnBrk="0" hangingPunct="0">
              <a:buNone/>
            </a:pPr>
            <a:endParaRPr lang="cs-CZ" sz="1500" u="sng" dirty="0"/>
          </a:p>
          <a:p>
            <a:pPr lvl="1" eaLnBrk="0" hangingPunct="0"/>
            <a:r>
              <a:rPr lang="cs-CZ" sz="1500" dirty="0"/>
              <a:t>bylo zavedeno do systému IS MUNI v podobě uznatelné pro RIV (výlučně pro fakultu),</a:t>
            </a:r>
          </a:p>
          <a:p>
            <a:pPr lvl="1" eaLnBrk="0" hangingPunct="0"/>
            <a:r>
              <a:rPr lang="cs-CZ" sz="1500" dirty="0"/>
              <a:t>nebylo vytvořeno s jinou formou podpory fakulty (např. zajištění překladu na přímé náklady </a:t>
            </a:r>
            <a:r>
              <a:rPr lang="cs-CZ" sz="1500" dirty="0" err="1"/>
              <a:t>PrF</a:t>
            </a:r>
            <a:r>
              <a:rPr lang="cs-CZ" sz="1500" dirty="0"/>
              <a:t> MU nebo v rámci projektu specifického výzkumu, čerpání podpory pro výjezdy na konference, podpora v rámci dřívějších sdělení děkana o stanovení cílových odměn za internacionalizaci v oblasti publikací),</a:t>
            </a:r>
          </a:p>
          <a:p>
            <a:pPr lvl="1" eaLnBrk="0" hangingPunct="0"/>
            <a:r>
              <a:rPr lang="cs-CZ" sz="1500" dirty="0"/>
              <a:t>nebylo zpracováno v rámci vědeckého či obdobného projektu (projektu OPVK, GAČR, TAČR, MŠMT, FRMU, GAMU, katedrového </a:t>
            </a:r>
            <a:r>
              <a:rPr lang="cs-CZ" sz="1500" dirty="0" smtClean="0"/>
              <a:t>projektu atp</a:t>
            </a:r>
            <a:r>
              <a:rPr lang="cs-CZ" sz="1500" dirty="0"/>
              <a:t>.),</a:t>
            </a:r>
          </a:p>
          <a:p>
            <a:pPr lvl="1" eaLnBrk="0" hangingPunct="0"/>
            <a:r>
              <a:rPr lang="cs-CZ" sz="1500" dirty="0"/>
              <a:t>neobsahuje dedikaci na žádný projekt uvedený ad c).</a:t>
            </a:r>
          </a:p>
          <a:p>
            <a:pPr lvl="1"/>
            <a:endParaRPr lang="cs-CZ" sz="1500" dirty="0" smtClean="0"/>
          </a:p>
          <a:p>
            <a:pPr lvl="1"/>
            <a:r>
              <a:rPr lang="cs-CZ" altLang="cs-CZ" sz="1500" dirty="0" smtClean="0"/>
              <a:t> sběr </a:t>
            </a:r>
            <a:r>
              <a:rPr lang="cs-CZ" altLang="cs-CZ" sz="1500" dirty="0"/>
              <a:t>pro publikované položky do </a:t>
            </a:r>
            <a:r>
              <a:rPr lang="cs-CZ" altLang="cs-CZ" sz="1500" dirty="0" smtClean="0"/>
              <a:t>13.11.2016, do 12.2.2017</a:t>
            </a:r>
          </a:p>
          <a:p>
            <a:pPr lvl="1"/>
            <a:r>
              <a:rPr lang="cs-CZ" altLang="cs-CZ" sz="1500" dirty="0" smtClean="0"/>
              <a:t> </a:t>
            </a:r>
            <a:r>
              <a:rPr lang="cs-CZ" altLang="cs-CZ" sz="1500" dirty="0"/>
              <a:t>email: </a:t>
            </a:r>
            <a:r>
              <a:rPr lang="cs-CZ" altLang="cs-CZ" sz="1500" dirty="0" smtClean="0"/>
              <a:t>publikace@law.muni.cz</a:t>
            </a:r>
            <a:endParaRPr lang="cs-CZ" altLang="cs-CZ" sz="15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2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D8EFD-7273-423C-B68E-488851F1AF7F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125538"/>
            <a:ext cx="7632848" cy="935310"/>
          </a:xfrm>
        </p:spPr>
        <p:txBody>
          <a:bodyPr/>
          <a:lstStyle/>
          <a:p>
            <a:r>
              <a:rPr lang="cs-CZ" altLang="cs-CZ" dirty="0" smtClean="0"/>
              <a:t>Cílové odměny za zpracování grantového projektu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276872"/>
            <a:ext cx="7772921" cy="3854053"/>
          </a:xfrm>
          <a:ln/>
        </p:spPr>
        <p:txBody>
          <a:bodyPr/>
          <a:lstStyle/>
          <a:p>
            <a:r>
              <a:rPr lang="cs-CZ" altLang="cs-CZ" sz="2000" dirty="0" smtClean="0"/>
              <a:t>sdělení </a:t>
            </a:r>
            <a:r>
              <a:rPr lang="cs-CZ" altLang="cs-CZ" sz="2000" dirty="0"/>
              <a:t>děkana </a:t>
            </a:r>
            <a:r>
              <a:rPr lang="cs-CZ" altLang="cs-CZ" sz="2000" dirty="0" smtClean="0"/>
              <a:t>č.1/2016</a:t>
            </a:r>
            <a:endParaRPr lang="cs-CZ" altLang="cs-CZ" sz="2000" dirty="0"/>
          </a:p>
          <a:p>
            <a:r>
              <a:rPr lang="cs-CZ" altLang="cs-CZ" sz="2000" dirty="0" smtClean="0"/>
              <a:t>odměna za zpracování grantového projektu podaného za fakultu (typ projektů TAČR, GAČR, GAMU, apod.) </a:t>
            </a:r>
          </a:p>
          <a:p>
            <a:r>
              <a:rPr lang="cs-CZ" altLang="cs-CZ" sz="2000" dirty="0" smtClean="0"/>
              <a:t>netýká se projektů pedagogického typu (FRMU, nadačních projektů směřujících do oblasti pedagogické)  </a:t>
            </a:r>
          </a:p>
          <a:p>
            <a:endParaRPr lang="cs-CZ" altLang="cs-CZ" sz="1600" dirty="0"/>
          </a:p>
          <a:p>
            <a:endParaRPr lang="cs-CZ" altLang="cs-CZ" sz="1800" dirty="0"/>
          </a:p>
          <a:p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46414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680098"/>
          </a:xfrm>
        </p:spPr>
        <p:txBody>
          <a:bodyPr/>
          <a:lstStyle/>
          <a:p>
            <a:r>
              <a:rPr lang="cs-CZ" sz="2000" dirty="0" err="1" smtClean="0"/>
              <a:t>Newsletter</a:t>
            </a:r>
            <a:r>
              <a:rPr lang="cs-CZ" sz="2000" dirty="0" smtClean="0"/>
              <a:t> </a:t>
            </a:r>
            <a:r>
              <a:rPr lang="cs-CZ" sz="2000" dirty="0" err="1" smtClean="0"/>
              <a:t>VaV</a:t>
            </a:r>
            <a:r>
              <a:rPr lang="cs-CZ" sz="2000" dirty="0"/>
              <a:t> (</a:t>
            </a:r>
            <a:r>
              <a:rPr lang="cs-CZ" sz="2000" dirty="0">
                <a:hlinkClick r:id="rId2"/>
              </a:rPr>
              <a:t>http://science.law.muni.cz/</a:t>
            </a:r>
            <a:r>
              <a:rPr lang="cs-CZ" sz="2000" dirty="0" err="1">
                <a:hlinkClick r:id="rId2"/>
              </a:rPr>
              <a:t>content</a:t>
            </a:r>
            <a:r>
              <a:rPr lang="cs-CZ" sz="2000" dirty="0">
                <a:hlinkClick r:id="rId2"/>
              </a:rPr>
              <a:t>/</a:t>
            </a:r>
            <a:r>
              <a:rPr lang="cs-CZ" sz="2000" dirty="0" err="1">
                <a:hlinkClick r:id="rId2"/>
              </a:rPr>
              <a:t>cs</a:t>
            </a:r>
            <a:r>
              <a:rPr lang="cs-CZ" sz="2000" dirty="0">
                <a:hlinkClick r:id="rId2"/>
              </a:rPr>
              <a:t>/</a:t>
            </a:r>
            <a:r>
              <a:rPr lang="cs-CZ" sz="2000" dirty="0" err="1">
                <a:hlinkClick r:id="rId2"/>
              </a:rPr>
              <a:t>oddeleni</a:t>
            </a:r>
            <a:r>
              <a:rPr lang="cs-CZ" sz="2000" dirty="0">
                <a:hlinkClick r:id="rId2"/>
              </a:rPr>
              <a:t>-pro-</a:t>
            </a:r>
            <a:r>
              <a:rPr lang="cs-CZ" sz="2000" dirty="0" err="1">
                <a:hlinkClick r:id="rId2"/>
              </a:rPr>
              <a:t>vav</a:t>
            </a:r>
            <a:r>
              <a:rPr lang="cs-CZ" sz="2000" dirty="0">
                <a:hlinkClick r:id="rId2"/>
              </a:rPr>
              <a:t>/</a:t>
            </a:r>
            <a:r>
              <a:rPr lang="cs-CZ" sz="2000" dirty="0" err="1">
                <a:hlinkClick r:id="rId2"/>
              </a:rPr>
              <a:t>newslettery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smtClean="0"/>
              <a:t>) </a:t>
            </a:r>
          </a:p>
          <a:p>
            <a:r>
              <a:rPr lang="cs-CZ" sz="2000" dirty="0" smtClean="0"/>
              <a:t>Vědecký web </a:t>
            </a:r>
            <a:r>
              <a:rPr lang="cs-CZ" sz="2000" dirty="0" err="1" smtClean="0"/>
              <a:t>PrF</a:t>
            </a:r>
            <a:r>
              <a:rPr lang="cs-CZ" sz="2000" dirty="0"/>
              <a:t> MU (</a:t>
            </a:r>
            <a:r>
              <a:rPr lang="cs-CZ" sz="2000" dirty="0">
                <a:hlinkClick r:id="rId3"/>
              </a:rPr>
              <a:t>http://</a:t>
            </a:r>
            <a:r>
              <a:rPr lang="cs-CZ" sz="2000" dirty="0" smtClean="0">
                <a:hlinkClick r:id="rId3"/>
              </a:rPr>
              <a:t>science.law.muni.cz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Individuální konzultace</a:t>
            </a:r>
          </a:p>
          <a:p>
            <a:r>
              <a:rPr lang="cs-CZ" sz="2000" dirty="0" smtClean="0"/>
              <a:t>Manuál navrhovatele a řešitele projektů na </a:t>
            </a:r>
            <a:r>
              <a:rPr lang="cs-CZ" sz="2000" dirty="0" err="1" smtClean="0"/>
              <a:t>PrF</a:t>
            </a:r>
            <a:r>
              <a:rPr lang="cs-CZ" sz="2000" dirty="0" smtClean="0"/>
              <a:t> MU </a:t>
            </a:r>
          </a:p>
          <a:p>
            <a:r>
              <a:rPr lang="cs-CZ" sz="2000" dirty="0" smtClean="0"/>
              <a:t>Formulář projektového návrhu</a:t>
            </a:r>
          </a:p>
          <a:p>
            <a:endParaRPr lang="cs-CZ" sz="2000" dirty="0"/>
          </a:p>
          <a:p>
            <a:r>
              <a:rPr lang="cs-CZ" sz="2000" dirty="0" smtClean="0">
                <a:hlinkClick r:id="rId4"/>
              </a:rPr>
              <a:t>URL:http</a:t>
            </a:r>
            <a:r>
              <a:rPr lang="cs-CZ" sz="2000" dirty="0">
                <a:hlinkClick r:id="rId4"/>
              </a:rPr>
              <a:t>://science.law.muni.cz/content/cs/oddeleni-pro-vav/projektova-podpora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smtClean="0"/>
              <a:t>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9592" y="6453336"/>
            <a:ext cx="6837363" cy="263525"/>
          </a:xfrm>
        </p:spPr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188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2310FEA-195F-455F-9CC0-AD7C669B8915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Tuzemské</a:t>
            </a:r>
            <a:r>
              <a:rPr lang="cs-CZ" altLang="cs-CZ" dirty="0" smtClean="0"/>
              <a:t> </a:t>
            </a:r>
            <a:r>
              <a:rPr lang="cs-CZ" altLang="cs-CZ" dirty="0"/>
              <a:t>projektové příležitosti</a:t>
            </a:r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433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Na </a:t>
            </a:r>
            <a:r>
              <a:rPr lang="cs-CZ" sz="2000" dirty="0"/>
              <a:t>projektech </a:t>
            </a:r>
            <a:r>
              <a:rPr lang="cs-CZ" sz="2000" dirty="0" smtClean="0"/>
              <a:t>se s námi podílí </a:t>
            </a:r>
            <a:r>
              <a:rPr lang="cs-CZ" sz="2000" dirty="0"/>
              <a:t>i paní tajemnice, EO, doktorské oddělení (</a:t>
            </a:r>
            <a:r>
              <a:rPr lang="cs-CZ" sz="2000" dirty="0" smtClean="0"/>
              <a:t>specifický výzkum) </a:t>
            </a:r>
            <a:r>
              <a:rPr lang="cs-CZ" sz="2000" dirty="0"/>
              <a:t>atd. </a:t>
            </a:r>
          </a:p>
          <a:p>
            <a:endParaRPr lang="cs-CZ" sz="2000" dirty="0" smtClean="0"/>
          </a:p>
          <a:p>
            <a:r>
              <a:rPr lang="cs-CZ" sz="2000" dirty="0" smtClean="0"/>
              <a:t>Záměr projektu je potřeba dopředu komunikovat – probíhá formální kontrola ze strany oddělení, pak kontrola vedení</a:t>
            </a:r>
          </a:p>
          <a:p>
            <a:endParaRPr lang="cs-CZ" sz="2000" dirty="0"/>
          </a:p>
          <a:p>
            <a:r>
              <a:rPr lang="cs-CZ" sz="2000" dirty="0" smtClean="0"/>
              <a:t>Není možné podávat projekt zavazující fakultu bez kontroly a podpisů tzv. průvodních listů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682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vedavyzkum@law.muni.cz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752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D8EFD-7273-423C-B68E-488851F1AF7F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647278"/>
          </a:xfrm>
        </p:spPr>
        <p:txBody>
          <a:bodyPr/>
          <a:lstStyle/>
          <a:p>
            <a:r>
              <a:rPr lang="cs-CZ" altLang="cs-CZ" dirty="0" smtClean="0"/>
              <a:t>Grantová agentura ČR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844824"/>
            <a:ext cx="7772400" cy="4286101"/>
          </a:xfrm>
          <a:ln/>
        </p:spPr>
        <p:txBody>
          <a:bodyPr/>
          <a:lstStyle/>
          <a:p>
            <a:r>
              <a:rPr lang="cs-CZ" altLang="cs-CZ" sz="2000" dirty="0" smtClean="0"/>
              <a:t>Prestižní vědecké projekty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(profilace pro kvalifikační růst)</a:t>
            </a:r>
          </a:p>
          <a:p>
            <a:r>
              <a:rPr lang="cs-CZ" altLang="cs-CZ" sz="2000" dirty="0" smtClean="0"/>
              <a:t>Stále zajímavá výše dotace na projekt</a:t>
            </a:r>
          </a:p>
          <a:p>
            <a:r>
              <a:rPr lang="cs-CZ" altLang="cs-CZ" sz="2000" dirty="0" smtClean="0"/>
              <a:t>Výzvy březen 2016. Na podzim vhodné pomalu začít s přípravou (zvláště u projektů s partnery)</a:t>
            </a:r>
          </a:p>
          <a:p>
            <a:r>
              <a:rPr lang="cs-CZ" altLang="cs-CZ" sz="2000" dirty="0" smtClean="0"/>
              <a:t>Pro </a:t>
            </a:r>
            <a:r>
              <a:rPr lang="cs-CZ" altLang="cs-CZ" sz="2000" dirty="0" err="1" smtClean="0"/>
              <a:t>PrF</a:t>
            </a:r>
            <a:r>
              <a:rPr lang="cs-CZ" altLang="cs-CZ" sz="2000" dirty="0" smtClean="0"/>
              <a:t> relevantní zejména tzv. standardní granty; u juniorských projektů často nemáme splněnu podmínku půlroční stáže v zahraničí</a:t>
            </a:r>
          </a:p>
          <a:p>
            <a:r>
              <a:rPr lang="cs-CZ" altLang="cs-CZ" sz="2000" dirty="0" smtClean="0"/>
              <a:t>URL: </a:t>
            </a:r>
            <a:r>
              <a:rPr lang="cs-CZ" altLang="cs-CZ" sz="2000" dirty="0" smtClean="0">
                <a:hlinkClick r:id="rId2"/>
              </a:rPr>
              <a:t>www.gacr.cz</a:t>
            </a:r>
            <a:r>
              <a:rPr lang="cs-CZ" altLang="cs-CZ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493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Grantová agentura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608090"/>
          </a:xfrm>
        </p:spPr>
        <p:txBody>
          <a:bodyPr/>
          <a:lstStyle/>
          <a:p>
            <a:r>
              <a:rPr lang="cs-CZ" sz="2000" dirty="0" smtClean="0"/>
              <a:t>Uvnitř univerzity prestižní projekty</a:t>
            </a:r>
          </a:p>
          <a:p>
            <a:r>
              <a:rPr lang="cs-CZ" sz="2000" dirty="0" smtClean="0"/>
              <a:t>Důraz na mezioborovost – zapojení více fakult</a:t>
            </a:r>
          </a:p>
          <a:p>
            <a:r>
              <a:rPr lang="cs-CZ" sz="2000" dirty="0" smtClean="0"/>
              <a:t>Každý rok podpořeny 4 projekty, na tři roky, alokace 5 mil. Kč</a:t>
            </a:r>
          </a:p>
          <a:p>
            <a:r>
              <a:rPr lang="cs-CZ" sz="2000" dirty="0" smtClean="0"/>
              <a:t>Důležité spojení s nehumanitními obory</a:t>
            </a:r>
          </a:p>
          <a:p>
            <a:r>
              <a:rPr lang="cs-CZ" sz="2000" dirty="0" smtClean="0"/>
              <a:t>Projekty relativně snadné na administraci</a:t>
            </a:r>
          </a:p>
          <a:p>
            <a:r>
              <a:rPr lang="cs-CZ" sz="2000" dirty="0" smtClean="0"/>
              <a:t>Výzvy budou pravděpodobně od 1. října </a:t>
            </a:r>
            <a:r>
              <a:rPr lang="cs-CZ" sz="2000" dirty="0" smtClean="0"/>
              <a:t>2016</a:t>
            </a:r>
            <a:endParaRPr lang="cs-CZ" sz="2000" dirty="0" smtClean="0"/>
          </a:p>
          <a:p>
            <a:r>
              <a:rPr lang="cs-CZ" sz="2000" dirty="0" smtClean="0"/>
              <a:t>S přípravou nutné začít již nyní – témata musí být nosná s pečlivě popsanou spoluprací zapojených HS</a:t>
            </a:r>
          </a:p>
          <a:p>
            <a:r>
              <a:rPr lang="cs-CZ" sz="2000" dirty="0" smtClean="0"/>
              <a:t>URL</a:t>
            </a:r>
            <a:r>
              <a:rPr lang="cs-CZ" sz="2000" dirty="0"/>
              <a:t>: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vyzkum.rect.muni.cz/cs/grantova-agentura-mu</a:t>
            </a:r>
            <a:r>
              <a:rPr lang="cs-CZ" sz="2000" dirty="0" smtClean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502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Různé subjekty, např.: </a:t>
            </a:r>
          </a:p>
          <a:p>
            <a:pPr lvl="1"/>
            <a:r>
              <a:rPr lang="cs-CZ" sz="2000" dirty="0" smtClean="0"/>
              <a:t>Nadace Hugo </a:t>
            </a:r>
            <a:r>
              <a:rPr lang="cs-CZ" sz="2000" dirty="0" err="1" smtClean="0"/>
              <a:t>Grotius</a:t>
            </a:r>
            <a:r>
              <a:rPr lang="cs-CZ" sz="2000" dirty="0"/>
              <a:t> </a:t>
            </a:r>
            <a:r>
              <a:rPr lang="cs-CZ" sz="1500" dirty="0"/>
              <a:t>(</a:t>
            </a:r>
            <a:r>
              <a:rPr lang="cs-CZ" sz="1500" dirty="0">
                <a:hlinkClick r:id="rId2"/>
              </a:rPr>
              <a:t>http://www.hugogrotius.cz</a:t>
            </a:r>
            <a:r>
              <a:rPr lang="cs-CZ" sz="1500" dirty="0" smtClean="0">
                <a:hlinkClick r:id="rId2"/>
              </a:rPr>
              <a:t>/</a:t>
            </a:r>
            <a:r>
              <a:rPr lang="cs-CZ" sz="1500" dirty="0" smtClean="0"/>
              <a:t>); výzvy na jaře; dotace 30 – 500 tis. Kč</a:t>
            </a:r>
          </a:p>
          <a:p>
            <a:pPr lvl="1"/>
            <a:r>
              <a:rPr lang="cs-CZ" sz="2000" dirty="0" smtClean="0"/>
              <a:t>Nadace </a:t>
            </a:r>
            <a:r>
              <a:rPr lang="cs-CZ" sz="2000" dirty="0"/>
              <a:t>"Nadání Josefa, Marie a Zdeňky Hlávkových" </a:t>
            </a:r>
            <a:r>
              <a:rPr lang="cs-CZ" sz="1500" dirty="0"/>
              <a:t>(</a:t>
            </a:r>
            <a:r>
              <a:rPr lang="cs-CZ" sz="1500" dirty="0">
                <a:hlinkClick r:id="rId3"/>
              </a:rPr>
              <a:t>http://www.hlavkovanadace.cz</a:t>
            </a:r>
            <a:r>
              <a:rPr lang="cs-CZ" sz="1500" dirty="0" smtClean="0">
                <a:hlinkClick r:id="rId3"/>
              </a:rPr>
              <a:t>/</a:t>
            </a:r>
            <a:r>
              <a:rPr lang="cs-CZ" sz="1500" dirty="0" smtClean="0"/>
              <a:t>); výzvy na jaře; dotace, stipendia </a:t>
            </a:r>
          </a:p>
          <a:p>
            <a:pPr lvl="1"/>
            <a:r>
              <a:rPr lang="cs-CZ" sz="2000" dirty="0" smtClean="0"/>
              <a:t>Vzdělávací nadace </a:t>
            </a:r>
            <a:r>
              <a:rPr lang="cs-CZ" sz="2000" dirty="0"/>
              <a:t>Jana Husa </a:t>
            </a:r>
            <a:r>
              <a:rPr lang="cs-CZ" sz="1500" dirty="0"/>
              <a:t>(</a:t>
            </a:r>
            <a:r>
              <a:rPr lang="cs-CZ" sz="1500" dirty="0">
                <a:hlinkClick r:id="rId4"/>
              </a:rPr>
              <a:t>http://www.vnjh.cz</a:t>
            </a:r>
            <a:r>
              <a:rPr lang="cs-CZ" sz="1500" dirty="0" smtClean="0">
                <a:hlinkClick r:id="rId4"/>
              </a:rPr>
              <a:t>/</a:t>
            </a:r>
            <a:r>
              <a:rPr lang="cs-CZ" sz="1500" dirty="0" smtClean="0"/>
              <a:t>); výzvy na jaře; dotace – 180 tis. Kč; stipendia</a:t>
            </a:r>
          </a:p>
          <a:p>
            <a:pPr lvl="1"/>
            <a:r>
              <a:rPr lang="cs-CZ" sz="2000" dirty="0" smtClean="0"/>
              <a:t>Nadační fond NEURON </a:t>
            </a:r>
            <a:r>
              <a:rPr lang="cs-CZ" sz="1500" dirty="0"/>
              <a:t>(</a:t>
            </a:r>
            <a:r>
              <a:rPr lang="cs-CZ" sz="1500" dirty="0">
                <a:hlinkClick r:id="rId5"/>
              </a:rPr>
              <a:t>http://www.nfneuron.cz/</a:t>
            </a:r>
            <a:r>
              <a:rPr lang="cs-CZ" sz="1500" dirty="0" err="1">
                <a:hlinkClick r:id="rId5"/>
              </a:rPr>
              <a:t>cs</a:t>
            </a:r>
            <a:r>
              <a:rPr lang="cs-CZ" sz="1500" dirty="0" smtClean="0">
                <a:hlinkClick r:id="rId5"/>
              </a:rPr>
              <a:t>/</a:t>
            </a:r>
            <a:r>
              <a:rPr lang="cs-CZ" sz="1500" dirty="0" smtClean="0"/>
              <a:t>) popularizace vědy</a:t>
            </a:r>
            <a:endParaRPr lang="cs-CZ" sz="1500" dirty="0"/>
          </a:p>
          <a:p>
            <a:pPr marL="457200" lvl="1" indent="0">
              <a:buNone/>
            </a:pPr>
            <a:endParaRPr lang="cs-CZ" sz="1500" dirty="0"/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sz="2000" dirty="0" smtClean="0"/>
              <a:t>U nadací často omezení věkem – 35 let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100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Fond rozvoje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7772400" cy="4357687"/>
          </a:xfrm>
        </p:spPr>
        <p:txBody>
          <a:bodyPr/>
          <a:lstStyle/>
          <a:p>
            <a:r>
              <a:rPr lang="cs-CZ" sz="2000" dirty="0" smtClean="0"/>
              <a:t>Pedagogické projekty vyhlašované rektorem MU</a:t>
            </a:r>
          </a:p>
          <a:p>
            <a:r>
              <a:rPr lang="cs-CZ" sz="2000" dirty="0" smtClean="0"/>
              <a:t>Zaměřeno na inovace předmětů či vytvoření předmětů nových</a:t>
            </a:r>
          </a:p>
          <a:p>
            <a:r>
              <a:rPr lang="cs-CZ" sz="2000" dirty="0" smtClean="0"/>
              <a:t>Alokace na projekt min. 50 – 100 tis. Kč na jeden rok</a:t>
            </a:r>
          </a:p>
          <a:p>
            <a:r>
              <a:rPr lang="cs-CZ" sz="2000" dirty="0" smtClean="0"/>
              <a:t>Podpořeny nesmí být aktivity zaměřené čistě na vědu</a:t>
            </a:r>
          </a:p>
          <a:p>
            <a:r>
              <a:rPr lang="cs-CZ" sz="2000" dirty="0" smtClean="0"/>
              <a:t>Výzva bude vyhlášena zřejmě 1. října 2016</a:t>
            </a:r>
          </a:p>
          <a:p>
            <a:r>
              <a:rPr lang="cs-CZ" sz="2000" dirty="0" smtClean="0"/>
              <a:t>Projekty vhodné začít plánovat po prázdninách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Pro rok 2016 se přihlásilo 339 žádostí z MU. </a:t>
            </a:r>
          </a:p>
          <a:p>
            <a:r>
              <a:rPr lang="cs-CZ" sz="2000" dirty="0" smtClean="0"/>
              <a:t>K realizaci bylo vybráno  147 projektů(alokace 12.037 tis. Kč.) 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URL</a:t>
            </a:r>
            <a:r>
              <a:rPr lang="cs-CZ" sz="2000" dirty="0"/>
              <a:t>: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projekty.rect.muni.cz/cs/fond-rozvoje-mu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406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2310FEA-195F-455F-9CC0-AD7C669B8915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Zahraniční </a:t>
            </a:r>
            <a:r>
              <a:rPr lang="cs-CZ" altLang="cs-CZ" dirty="0"/>
              <a:t>projektové příležitosti</a:t>
            </a:r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958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</a:t>
            </a:r>
            <a:r>
              <a:rPr lang="cs-CZ" dirty="0" smtClean="0"/>
              <a:t>Visegradský </a:t>
            </a:r>
            <a:r>
              <a:rPr lang="cs-CZ" dirty="0"/>
              <a:t>fond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200" dirty="0"/>
              <a:t>V</a:t>
            </a:r>
            <a:r>
              <a:rPr lang="cs-CZ" sz="2200" dirty="0" smtClean="0"/>
              <a:t>ědecká </a:t>
            </a:r>
            <a:r>
              <a:rPr lang="cs-CZ" sz="2200" dirty="0"/>
              <a:t>výměna a výzkum, školství…</a:t>
            </a:r>
          </a:p>
          <a:p>
            <a:pPr lvl="0"/>
            <a:r>
              <a:rPr lang="cs-CZ" sz="2200" b="1" dirty="0"/>
              <a:t>Malé granty </a:t>
            </a:r>
          </a:p>
          <a:p>
            <a:pPr lvl="1"/>
            <a:r>
              <a:rPr lang="cs-CZ" sz="1500" dirty="0"/>
              <a:t>Max. 6 000 Euro, (70 % celkových nákladů) </a:t>
            </a:r>
          </a:p>
          <a:p>
            <a:pPr lvl="1"/>
            <a:r>
              <a:rPr lang="cs-CZ" sz="1500" dirty="0"/>
              <a:t>1. března, 1. června, 1. září a 1. prosince</a:t>
            </a:r>
          </a:p>
          <a:p>
            <a:pPr lvl="1"/>
            <a:r>
              <a:rPr lang="cs-CZ" sz="1500" dirty="0"/>
              <a:t>Délka trvání až 6 měsíců</a:t>
            </a:r>
          </a:p>
          <a:p>
            <a:endParaRPr lang="cs-CZ" sz="2600" dirty="0"/>
          </a:p>
          <a:p>
            <a:r>
              <a:rPr lang="cs-CZ" sz="2200" b="1" dirty="0"/>
              <a:t>Standardní granty  </a:t>
            </a:r>
          </a:p>
          <a:p>
            <a:pPr lvl="1"/>
            <a:r>
              <a:rPr lang="cs-CZ" sz="1500" dirty="0"/>
              <a:t>6 001 Euro a výše (70 % celkových nákladů) , průměr €10–15,000</a:t>
            </a:r>
          </a:p>
          <a:p>
            <a:pPr lvl="1"/>
            <a:r>
              <a:rPr lang="cs-CZ" sz="1500" dirty="0"/>
              <a:t>15. března, 15. září</a:t>
            </a:r>
          </a:p>
          <a:p>
            <a:pPr lvl="1"/>
            <a:r>
              <a:rPr lang="cs-CZ" sz="1500" dirty="0"/>
              <a:t>Délka trvání až 12 </a:t>
            </a:r>
            <a:r>
              <a:rPr lang="cs-CZ" sz="1500" dirty="0" smtClean="0"/>
              <a:t>měsíců</a:t>
            </a:r>
          </a:p>
          <a:p>
            <a:r>
              <a:rPr lang="cs-CZ" altLang="cs-CZ" sz="1500" dirty="0"/>
              <a:t>více zde: </a:t>
            </a:r>
            <a:r>
              <a:rPr lang="cs-CZ" sz="1500" dirty="0" smtClean="0">
                <a:hlinkClick r:id="rId2"/>
              </a:rPr>
              <a:t>http</a:t>
            </a:r>
            <a:r>
              <a:rPr lang="cs-CZ" sz="1500" dirty="0">
                <a:hlinkClick r:id="rId2"/>
              </a:rPr>
              <a:t>://visegradfund.org/grants</a:t>
            </a:r>
            <a:r>
              <a:rPr lang="cs-CZ" sz="1500" dirty="0" smtClean="0">
                <a:hlinkClick r:id="rId2"/>
              </a:rPr>
              <a:t>/</a:t>
            </a:r>
            <a:endParaRPr lang="cs-CZ" sz="1500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4</a:t>
            </a:r>
            <a:r>
              <a:rPr lang="cs-CZ" altLang="cs-CZ" dirty="0" smtClean="0"/>
              <a:t>. května 2016, Právnická fakulta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360B-8967-4C4B-9610-000E830ACC75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565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</Template>
  <TotalTime>400</TotalTime>
  <Words>1886</Words>
  <Application>Microsoft Office PowerPoint</Application>
  <PresentationFormat>Předvádění na obrazovce (4:3)</PresentationFormat>
  <Paragraphs>318</Paragraphs>
  <Slides>31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3" baseType="lpstr">
      <vt:lpstr>sablona</vt:lpstr>
      <vt:lpstr>BÉŽOVÁ TITL</vt:lpstr>
      <vt:lpstr>Projektové příležitosti a projektová podpora na PrF MU</vt:lpstr>
      <vt:lpstr>Oddělení pro vědu, výzkum a projektovou podporu </vt:lpstr>
      <vt:lpstr>Tuzemské projektové příležitosti</vt:lpstr>
      <vt:lpstr>Grantová agentura ČR</vt:lpstr>
      <vt:lpstr>Grantová agentura MU</vt:lpstr>
      <vt:lpstr>Nadace</vt:lpstr>
      <vt:lpstr>Fond rozvoje MU</vt:lpstr>
      <vt:lpstr>Zahraniční projektové příležitosti</vt:lpstr>
      <vt:lpstr>Mezinárodní Visegradský fond</vt:lpstr>
      <vt:lpstr>Horizon 2020</vt:lpstr>
      <vt:lpstr>Horizon 2020</vt:lpstr>
      <vt:lpstr>Akce "Marie Skłodowska-Curie" </vt:lpstr>
      <vt:lpstr>Akce "Marie Skłodowska-Curie" </vt:lpstr>
      <vt:lpstr>European Commission- (DGs)</vt:lpstr>
      <vt:lpstr>Zahraniční spolupráce MŠMT</vt:lpstr>
      <vt:lpstr>Další možnosti grantů</vt:lpstr>
      <vt:lpstr>Strukturální fondy 2014 - 2020</vt:lpstr>
      <vt:lpstr>Strukturální fondy 2014-2020</vt:lpstr>
      <vt:lpstr>OP Výzkum, vývoj a vzdělávání (OP VVV)</vt:lpstr>
      <vt:lpstr>Zamýšlené dopady OP VVV</vt:lpstr>
      <vt:lpstr>OP VVV – otevřené a plánované výzvy 2016</vt:lpstr>
      <vt:lpstr>Další operační programy - národní</vt:lpstr>
      <vt:lpstr>Další OP – přeshraniční</vt:lpstr>
      <vt:lpstr>Strukturální fondy a Právnická fakulta MU</vt:lpstr>
      <vt:lpstr>Normy VaV, cílové odměny</vt:lpstr>
      <vt:lpstr>Cílové odměny za internacionalizaci v oblasti publikací</vt:lpstr>
      <vt:lpstr>Prezentace aplikace PowerPoint</vt:lpstr>
      <vt:lpstr>Cílové odměny za zpracování grantového projektu</vt:lpstr>
      <vt:lpstr>Zdroje informací</vt:lpstr>
      <vt:lpstr>Zdroje informací</vt:lpstr>
      <vt:lpstr>vedavyzkum@law.muni.cz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STRUKTURÁLNÍ FONDY 2014-2020 a Právnická fakulta MU</dc:title>
  <dc:creator>Petr Hudeček</dc:creator>
  <cp:lastModifiedBy>Eva Jarošová</cp:lastModifiedBy>
  <cp:revision>67</cp:revision>
  <cp:lastPrinted>2015-05-26T08:27:16Z</cp:lastPrinted>
  <dcterms:created xsi:type="dcterms:W3CDTF">2015-05-25T07:29:58Z</dcterms:created>
  <dcterms:modified xsi:type="dcterms:W3CDTF">2016-05-04T07:31:25Z</dcterms:modified>
</cp:coreProperties>
</file>